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8" r:id="rId2"/>
    <p:sldId id="318" r:id="rId3"/>
    <p:sldId id="1251" r:id="rId4"/>
    <p:sldId id="260" r:id="rId5"/>
    <p:sldId id="262" r:id="rId6"/>
    <p:sldId id="1252" r:id="rId7"/>
    <p:sldId id="408" r:id="rId8"/>
    <p:sldId id="258" r:id="rId9"/>
    <p:sldId id="259" r:id="rId10"/>
    <p:sldId id="360" r:id="rId11"/>
    <p:sldId id="317" r:id="rId12"/>
    <p:sldId id="1253" r:id="rId13"/>
    <p:sldId id="319" r:id="rId14"/>
    <p:sldId id="327" r:id="rId15"/>
    <p:sldId id="321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EDF4"/>
    <a:srgbClr val="F6AB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(млн. руб.)</c:v>
                </c:pt>
              </c:strCache>
            </c:strRef>
          </c:tx>
          <c:spPr>
            <a:solidFill>
              <a:srgbClr val="8BADE5"/>
            </a:solidFill>
            <a:ln>
              <a:noFill/>
            </a:ln>
            <a:effectLst/>
          </c:spPr>
          <c:invertIfNegative val="0"/>
          <c:dLbls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0,08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34C-4EE4-9207-B08A78A400C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Всего мероприятий</c:v>
                </c:pt>
                <c:pt idx="1">
                  <c:v>Приобретение медицинского оборудования</c:v>
                </c:pt>
                <c:pt idx="2">
                  <c:v>Ремонт медицинского оборудования</c:v>
                </c:pt>
                <c:pt idx="3">
                  <c:v>Обучение медицинских работников</c:v>
                </c:pt>
              </c:strCache>
            </c:strRef>
          </c:cat>
          <c:val>
            <c:numRef>
              <c:f>Лист1!$B$2:$B$5</c:f>
              <c:numCache>
                <c:formatCode>#\ ##0.0</c:formatCode>
                <c:ptCount val="4"/>
                <c:pt idx="0">
                  <c:v>756.3</c:v>
                </c:pt>
                <c:pt idx="1">
                  <c:v>213.3</c:v>
                </c:pt>
                <c:pt idx="2">
                  <c:v>543</c:v>
                </c:pt>
                <c:pt idx="3" formatCode="General">
                  <c:v>5.0000000000000001E-3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34C-4EE4-9207-B08A78A400C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Фактическое исполнение (млн. руб.)</c:v>
                </c:pt>
              </c:strCache>
            </c:strRef>
          </c:tx>
          <c:spPr>
            <a:solidFill>
              <a:srgbClr val="FF5D5D"/>
            </a:solidFill>
            <a:ln>
              <a:noFill/>
            </a:ln>
            <a:effectLst/>
          </c:spPr>
          <c:invertIfNegative val="0"/>
          <c:dLbls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0,08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34C-4EE4-9207-B08A78A400C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Всего мероприятий</c:v>
                </c:pt>
                <c:pt idx="1">
                  <c:v>Приобретение медицинского оборудования</c:v>
                </c:pt>
                <c:pt idx="2">
                  <c:v>Ремонт медицинского оборудования</c:v>
                </c:pt>
                <c:pt idx="3">
                  <c:v>Обучение медицинских работников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458</c:v>
                </c:pt>
                <c:pt idx="1">
                  <c:v>196.4</c:v>
                </c:pt>
                <c:pt idx="2">
                  <c:v>261.5</c:v>
                </c:pt>
                <c:pt idx="3">
                  <c:v>5.0000000000000001E-3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34C-4EE4-9207-B08A78A400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2"/>
        <c:overlap val="-6"/>
        <c:axId val="362852591"/>
        <c:axId val="362849679"/>
      </c:barChart>
      <c:catAx>
        <c:axId val="3628525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362849679"/>
        <c:crosses val="autoZero"/>
        <c:auto val="1"/>
        <c:lblAlgn val="ctr"/>
        <c:lblOffset val="100"/>
        <c:noMultiLvlLbl val="0"/>
      </c:catAx>
      <c:valAx>
        <c:axId val="362849679"/>
        <c:scaling>
          <c:orientation val="minMax"/>
        </c:scaling>
        <c:delete val="1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#\ ##0.0" sourceLinked="1"/>
        <c:majorTickMark val="none"/>
        <c:minorTickMark val="none"/>
        <c:tickLblPos val="nextTo"/>
        <c:crossAx val="36285259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2496741032370953"/>
          <c:y val="2.4265437568314466E-2"/>
          <c:w val="0.46812073490813649"/>
          <c:h val="0.1394201851408698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0.39334</cdr:x>
      <cdr:y>0.4232</cdr:y>
    </cdr:from>
    <cdr:to>
      <cdr:x>0.48064</cdr:x>
      <cdr:y>0.4961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596739" y="1832117"/>
          <a:ext cx="798238" cy="31560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92,1</a:t>
          </a:r>
          <a:r>
            <a:rPr lang="en-US" sz="16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%</a:t>
          </a:r>
          <a:endParaRPr lang="ru-RU" sz="1600" b="1" dirty="0">
            <a:solidFill>
              <a:schemeClr val="tx2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0.89414</cdr:x>
      <cdr:y>0.59284</cdr:y>
    </cdr:from>
    <cdr:to>
      <cdr:x>0.99414</cdr:x>
      <cdr:y>0.66258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8176044" y="2566544"/>
          <a:ext cx="914400" cy="3019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200" b="1" dirty="0">
              <a:latin typeface="Times New Roman" panose="02020603050405020304" pitchFamily="18" charset="0"/>
              <a:cs typeface="Times New Roman" panose="02020603050405020304" pitchFamily="18" charset="0"/>
            </a:rPr>
            <a:t>1 </a:t>
          </a:r>
          <a:r>
            <a:rPr lang="ru-RU" sz="1100" b="1" dirty="0">
              <a:latin typeface="Times New Roman" panose="02020603050405020304" pitchFamily="18" charset="0"/>
              <a:cs typeface="Times New Roman" panose="02020603050405020304" pitchFamily="18" charset="0"/>
            </a:rPr>
            <a:t>договор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E884E4-16F5-4AA1-B7A0-53972C55B8DD}" type="datetimeFigureOut">
              <a:rPr lang="ru-RU" smtClean="0"/>
              <a:t>26.09.2024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23A900-5FCE-4C81-B3A5-7B314B5FA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070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1083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8136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561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3F752F-6F4B-4C91-AF24-5609110593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3337E0A-AEBB-422D-936F-CDC038FECF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0820F50-2B1E-4E53-8085-90AF88D69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492A8-F97B-47FE-A657-E6D139315390}" type="datetimeFigureOut">
              <a:rPr lang="ru-RU" smtClean="0"/>
              <a:t>26.09.2024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1229303-6EC6-4A07-BF6F-C53026ECF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C12B37D-4829-4F4E-B38D-A5777DF84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DC5E6-A613-4EF2-9AF4-3D9637965E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118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B93C60-2B71-47B3-B25E-161056501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8A705CF-D369-4F29-AD14-4D23ED760C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60FD7E7-DF7D-4D11-AECA-3F7D850B34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492A8-F97B-47FE-A657-E6D139315390}" type="datetimeFigureOut">
              <a:rPr lang="ru-RU" smtClean="0"/>
              <a:t>26.09.2024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E8053D0-0DC5-4659-9611-771ABF72F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3755E8E-09ED-471F-AA77-D51BEFF2E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DC5E6-A613-4EF2-9AF4-3D9637965E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4178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1F13222-111A-4EA5-A426-658AB8AB8D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1BF843A-DDBE-4511-9499-46962082A9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CD42A0F-A991-4E30-97F7-3A50BC2BB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492A8-F97B-47FE-A657-E6D139315390}" type="datetimeFigureOut">
              <a:rPr lang="ru-RU" smtClean="0"/>
              <a:t>26.09.2024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BAA4FFC-1571-4E5C-9AC5-54446269F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1C57613-A33C-462A-B6E3-C181D703F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DC5E6-A613-4EF2-9AF4-3D9637965E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3055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9/26/2024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51428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5B688B-8163-45D8-AB08-9916D688A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38B521C-0EEA-42F8-8903-8A7C39CD6A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9899AD5-1190-4D2C-9BE7-4E8AC0F8E3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492A8-F97B-47FE-A657-E6D139315390}" type="datetimeFigureOut">
              <a:rPr lang="ru-RU" smtClean="0"/>
              <a:t>26.09.2024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C4EAEFC-C996-476E-BF98-4F760D9EF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DD41351-D96E-46BA-A5FA-2F9EF800B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DC5E6-A613-4EF2-9AF4-3D9637965E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752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EB160B-3B36-42C0-AA3D-99087D010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EA3DF65-AA9C-4795-9127-20E1D0B999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22B6D70-D5DB-4EA6-96AB-0F9B92DDB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492A8-F97B-47FE-A657-E6D139315390}" type="datetimeFigureOut">
              <a:rPr lang="ru-RU" smtClean="0"/>
              <a:t>26.09.2024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EFDD3FA-3FCE-4278-970A-3BB44AE60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A089F43-FE7C-4F46-90D7-A3321D2F4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DC5E6-A613-4EF2-9AF4-3D9637965E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0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EC0620-26E4-4DC0-A46A-F68227E76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5A9FFC-5F2C-47A2-B45B-23EA51116B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6F3673E-B2A3-456B-94E6-076B55E077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C6177E0-043D-420F-9B57-13CD56DD4E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492A8-F97B-47FE-A657-E6D139315390}" type="datetimeFigureOut">
              <a:rPr lang="ru-RU" smtClean="0"/>
              <a:t>26.09.2024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AFC1668-BEFA-4984-BC6C-6776B1108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E71A371-BDAC-494B-94C7-BDD1DA13A4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DC5E6-A613-4EF2-9AF4-3D9637965E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3118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C3F28A-1798-4BB0-A442-74AA8874A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FC2CEBC-86F2-46D2-9701-62782002F8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715DA5F-2630-4630-993C-EFD6128B0B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F5DEF0D-6231-4A42-8300-C3CED35971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68BDE8C-518F-4B49-AFCD-B187E21D2C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0E44299-1AC2-49C4-B20C-1477179D7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492A8-F97B-47FE-A657-E6D139315390}" type="datetimeFigureOut">
              <a:rPr lang="ru-RU" smtClean="0"/>
              <a:t>26.09.2024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CDF96AB-684A-412A-B738-8323ECBAD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79FC28B-02F2-4D27-B212-527EE19D1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DC5E6-A613-4EF2-9AF4-3D9637965E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267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466868-E081-4E0A-8765-A8083046A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5418E3E-0AA9-42A4-9CDA-0AB72FBD3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492A8-F97B-47FE-A657-E6D139315390}" type="datetimeFigureOut">
              <a:rPr lang="ru-RU" smtClean="0"/>
              <a:t>26.09.2024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0B0AE23-3C56-419E-AD3C-80A4119CA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AB4C910-0C9E-41AA-81FD-FD7E39CD0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DC5E6-A613-4EF2-9AF4-3D9637965E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93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DBED01E-4C9E-46B3-8902-1C2B0F168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492A8-F97B-47FE-A657-E6D139315390}" type="datetimeFigureOut">
              <a:rPr lang="ru-RU" smtClean="0"/>
              <a:t>26.09.2024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3619943-DCB4-43D7-BF62-80AF1BFA8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AFB5849-2285-4C12-97B3-1F0A11E53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DC5E6-A613-4EF2-9AF4-3D9637965E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449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799749-1364-4636-B8E9-8387CD4AD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FD6B483-B233-4012-A007-F52662D0A0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8D96E8F-7FFA-48AB-A09F-6BEB2CAEEF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C5AAE98-8550-47B8-95C2-2A65E379A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492A8-F97B-47FE-A657-E6D139315390}" type="datetimeFigureOut">
              <a:rPr lang="ru-RU" smtClean="0"/>
              <a:t>26.09.2024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68202C6-0A3A-40E1-AB7C-9275061AEE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C94F3DA-9ADB-4FDB-9E00-AB1F96DF8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DC5E6-A613-4EF2-9AF4-3D9637965E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734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E7BDE5-29A5-49B0-92A7-64389D949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D179E86-EFD9-4E4C-834C-518FD7D1AD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6B72675-A1CA-4359-9ACB-E49C624294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72279A2-9AE0-41E5-9DD4-9CAFD981D3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492A8-F97B-47FE-A657-E6D139315390}" type="datetimeFigureOut">
              <a:rPr lang="ru-RU" smtClean="0"/>
              <a:t>26.09.2024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2147C42-C66B-42B5-9813-37E7EDD17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2299F2F-E163-48FE-9AAD-6E377654B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DC5E6-A613-4EF2-9AF4-3D9637965E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938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112DC5-98E6-47DC-91CE-9B6BDD950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3E75DE5-25D0-486B-B7AF-D7A5A54361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A133A32-2977-4E42-8813-B533B71A76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7492A8-F97B-47FE-A657-E6D139315390}" type="datetimeFigureOut">
              <a:rPr lang="ru-RU" smtClean="0"/>
              <a:t>26.09.2024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6C386CC-8A2C-40CC-AF6F-704EE25631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8F7718C-47A0-4BC0-90FC-32FFF70A0D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ADC5E6-A613-4EF2-9AF4-3D9637965E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224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jpeg"/><Relationship Id="rId4" Type="http://schemas.openxmlformats.org/officeDocument/2006/relationships/image" Target="../media/image1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43339" y="0"/>
            <a:ext cx="2496277" cy="6858000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2639616" y="404664"/>
            <a:ext cx="9552384" cy="4752528"/>
          </a:xfrm>
          <a:solidFill>
            <a:schemeClr val="bg1">
              <a:alpha val="20000"/>
            </a:schemeClr>
          </a:solidFill>
        </p:spPr>
        <p:txBody>
          <a:bodyPr anchor="ctr"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Перспективы финансирования в 2025 году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339" y="5403414"/>
            <a:ext cx="12048661" cy="1270804"/>
          </a:xfrm>
          <a:solidFill>
            <a:schemeClr val="accent1">
              <a:lumMod val="75000"/>
              <a:alpha val="85000"/>
            </a:schemeClr>
          </a:solidFill>
        </p:spPr>
        <p:txBody>
          <a:bodyPr rtlCol="0">
            <a:normAutofit lnSpcReduction="10000"/>
          </a:bodyPr>
          <a:lstStyle/>
          <a:p>
            <a:pPr algn="l"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Директор</a:t>
            </a:r>
          </a:p>
          <a:p>
            <a:pPr algn="l"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Территориального фонда ОМС Московской области </a:t>
            </a:r>
          </a:p>
          <a:p>
            <a:pPr algn="l">
              <a:defRPr/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Данилова Людмила Павловна</a:t>
            </a: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1" y="-246220"/>
            <a:ext cx="246286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2400"/>
          </a:p>
        </p:txBody>
      </p:sp>
      <p:graphicFrame>
        <p:nvGraphicFramePr>
          <p:cNvPr id="8" name="Object 2">
            <a:extLst>
              <a:ext uri="{FF2B5EF4-FFF2-40B4-BE49-F238E27FC236}">
                <a16:creationId xmlns:a16="http://schemas.microsoft.com/office/drawing/2014/main" id="{3AEDDD14-023D-4D2B-ABDC-6DA1DA4A40DD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527381" y="188640"/>
          <a:ext cx="1366611" cy="15121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r:id="rId3" imgW="2924175" imgH="3638550" progId="">
                  <p:embed/>
                </p:oleObj>
              </mc:Choice>
              <mc:Fallback>
                <p:oleObj r:id="rId3" imgW="2924175" imgH="3638550" progId="">
                  <p:embed/>
                  <p:pic>
                    <p:nvPicPr>
                      <p:cNvPr id="8" name="Object 2">
                        <a:extLst>
                          <a:ext uri="{FF2B5EF4-FFF2-40B4-BE49-F238E27FC236}">
                            <a16:creationId xmlns:a16="http://schemas.microsoft.com/office/drawing/2014/main" id="{3AEDDD14-023D-4D2B-ABDC-6DA1DA4A40D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381" y="188640"/>
                        <a:ext cx="1366611" cy="151216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1" descr="C:\Users\zorina\Pictures\ТФОМС МO_DOC.jpg">
            <a:extLst>
              <a:ext uri="{FF2B5EF4-FFF2-40B4-BE49-F238E27FC236}">
                <a16:creationId xmlns:a16="http://schemas.microsoft.com/office/drawing/2014/main" id="{6ECD9EBE-72EC-4654-8E00-DF5885EDDE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7381" y="2086943"/>
            <a:ext cx="1366611" cy="11683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147551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295800" y="980728"/>
            <a:ext cx="3600400" cy="612000"/>
          </a:xfrm>
          <a:prstGeom prst="roundRect">
            <a:avLst/>
          </a:prstGeom>
          <a:solidFill>
            <a:srgbClr val="BCEAC7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lvl="0" algn="ctr"/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Всего 141 проверка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783632" y="2320051"/>
            <a:ext cx="1224000" cy="648000"/>
          </a:xfrm>
          <a:prstGeom prst="roundRect">
            <a:avLst/>
          </a:prstGeom>
          <a:solidFill>
            <a:srgbClr val="BCEAC7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lvl="0" algn="ctr"/>
            <a:r>
              <a:rPr lang="ru-RU" sz="1300" b="1" dirty="0">
                <a:solidFill>
                  <a:schemeClr val="tx1"/>
                </a:solidFill>
              </a:rPr>
              <a:t>ГБУЗ</a:t>
            </a:r>
          </a:p>
          <a:p>
            <a:pPr lvl="0" algn="ctr"/>
            <a:r>
              <a:rPr lang="ru-RU" sz="1300" dirty="0">
                <a:solidFill>
                  <a:schemeClr val="tx1"/>
                </a:solidFill>
              </a:rPr>
              <a:t>49 проверок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484000" y="2283761"/>
            <a:ext cx="1224000" cy="648000"/>
          </a:xfrm>
          <a:prstGeom prst="roundRect">
            <a:avLst/>
          </a:prstGeom>
          <a:solidFill>
            <a:srgbClr val="BCEAC7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lvl="0" algn="ctr"/>
            <a:r>
              <a:rPr lang="ru-RU" sz="13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ФУЗ</a:t>
            </a:r>
          </a:p>
          <a:p>
            <a:pPr lvl="0" algn="ctr"/>
            <a:r>
              <a:rPr lang="ru-RU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15 проверок</a:t>
            </a:r>
            <a:endParaRPr lang="ru-RU" sz="1300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8184367" y="2277433"/>
            <a:ext cx="1224000" cy="648000"/>
          </a:xfrm>
          <a:prstGeom prst="roundRect">
            <a:avLst/>
          </a:prstGeom>
          <a:solidFill>
            <a:srgbClr val="BCEAC7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lvl="0" algn="ctr"/>
            <a:r>
              <a:rPr lang="ru-RU" sz="13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ЧУЗ</a:t>
            </a:r>
          </a:p>
          <a:p>
            <a:pPr lvl="0" algn="ctr"/>
            <a:r>
              <a:rPr lang="ru-RU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77 проверок</a:t>
            </a:r>
            <a:endParaRPr lang="ru-RU" sz="1300" dirty="0">
              <a:solidFill>
                <a:schemeClr val="tx1"/>
              </a:solidFill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2675631" y="3717032"/>
            <a:ext cx="1440000" cy="540000"/>
          </a:xfrm>
          <a:prstGeom prst="round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ru-RU" sz="1300" dirty="0">
                <a:solidFill>
                  <a:schemeClr val="tx1"/>
                </a:solidFill>
              </a:rPr>
              <a:t>26 022,1 тыс. руб.</a:t>
            </a:r>
          </a:p>
          <a:p>
            <a:pPr algn="ctr"/>
            <a:r>
              <a:rPr lang="ru-RU" sz="1300" dirty="0">
                <a:solidFill>
                  <a:schemeClr val="tx1"/>
                </a:solidFill>
              </a:rPr>
              <a:t>(23 МО)</a:t>
            </a: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5384507" y="3716390"/>
            <a:ext cx="1440000" cy="491103"/>
          </a:xfrm>
          <a:prstGeom prst="roundRect">
            <a:avLst>
              <a:gd name="adj" fmla="val 7930"/>
            </a:avLst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t">
            <a:spAutoFit/>
          </a:bodyPr>
          <a:lstStyle/>
          <a:p>
            <a:pPr lvl="0" algn="ctr"/>
            <a:r>
              <a:rPr lang="ru-RU" sz="1300" dirty="0">
                <a:solidFill>
                  <a:schemeClr val="tx1"/>
                </a:solidFill>
              </a:rPr>
              <a:t>11 361,3 тыс. руб.</a:t>
            </a:r>
          </a:p>
          <a:p>
            <a:pPr lvl="0" algn="ctr"/>
            <a:r>
              <a:rPr lang="ru-RU" sz="1300" dirty="0">
                <a:solidFill>
                  <a:schemeClr val="tx1"/>
                </a:solidFill>
              </a:rPr>
              <a:t>(1 МО)</a:t>
            </a: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8093383" y="3716390"/>
            <a:ext cx="1440000" cy="491103"/>
          </a:xfrm>
          <a:prstGeom prst="roundRect">
            <a:avLst>
              <a:gd name="adj" fmla="val 7696"/>
            </a:avLst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t">
            <a:spAutoFit/>
          </a:bodyPr>
          <a:lstStyle/>
          <a:p>
            <a:pPr lvl="0" algn="ctr"/>
            <a:r>
              <a:rPr lang="ru-RU" sz="1300" dirty="0">
                <a:solidFill>
                  <a:schemeClr val="tx1"/>
                </a:solidFill>
                <a:cs typeface="Arial" pitchFamily="34" charset="0"/>
              </a:rPr>
              <a:t>17 924,1 тыс. руб.</a:t>
            </a:r>
          </a:p>
          <a:p>
            <a:pPr lvl="0" algn="ctr"/>
            <a:r>
              <a:rPr lang="ru-RU" sz="1300" dirty="0">
                <a:solidFill>
                  <a:schemeClr val="tx1"/>
                </a:solidFill>
                <a:cs typeface="Arial" pitchFamily="34" charset="0"/>
              </a:rPr>
              <a:t>(15 МО)</a:t>
            </a:r>
            <a:endParaRPr lang="ru-RU" sz="1300" dirty="0">
              <a:solidFill>
                <a:schemeClr val="tx1"/>
              </a:solidFill>
            </a:endParaRPr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3347146" y="3185932"/>
            <a:ext cx="5497709" cy="318801"/>
          </a:xfrm>
          <a:prstGeom prst="round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pPr algn="ctr">
              <a:spcAft>
                <a:spcPts val="300"/>
              </a:spcAft>
            </a:pP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Выявленные суммы нецелевого использования средств ОМС</a:t>
            </a:r>
          </a:p>
        </p:txBody>
      </p:sp>
      <p:sp>
        <p:nvSpPr>
          <p:cNvPr id="66" name="Скругленный прямоугольник 65"/>
          <p:cNvSpPr/>
          <p:nvPr/>
        </p:nvSpPr>
        <p:spPr>
          <a:xfrm>
            <a:off x="2541389" y="5234135"/>
            <a:ext cx="1440000" cy="301775"/>
          </a:xfrm>
          <a:prstGeom prst="round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pPr algn="ctr">
              <a:spcAft>
                <a:spcPts val="300"/>
              </a:spcAft>
            </a:pPr>
            <a:r>
              <a:rPr lang="ru-RU" sz="1300" dirty="0">
                <a:solidFill>
                  <a:schemeClr val="tx1"/>
                </a:solidFill>
              </a:rPr>
              <a:t>2 167,2 тыс. руб.</a:t>
            </a:r>
          </a:p>
        </p:txBody>
      </p:sp>
      <p:sp>
        <p:nvSpPr>
          <p:cNvPr id="69" name="Скругленный прямоугольник 68"/>
          <p:cNvSpPr/>
          <p:nvPr/>
        </p:nvSpPr>
        <p:spPr>
          <a:xfrm>
            <a:off x="5375999" y="5267958"/>
            <a:ext cx="1440000" cy="283309"/>
          </a:xfrm>
          <a:prstGeom prst="roundRect">
            <a:avLst>
              <a:gd name="adj" fmla="val 7930"/>
            </a:avLst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t">
            <a:spAutoFit/>
          </a:bodyPr>
          <a:lstStyle/>
          <a:p>
            <a:pPr algn="ctr">
              <a:spcAft>
                <a:spcPts val="300"/>
              </a:spcAft>
            </a:pPr>
            <a:r>
              <a:rPr lang="ru-RU" sz="1300" dirty="0">
                <a:solidFill>
                  <a:schemeClr val="tx1"/>
                </a:solidFill>
              </a:rPr>
              <a:t>1 163,1 тыс. руб.</a:t>
            </a:r>
          </a:p>
        </p:txBody>
      </p:sp>
      <p:sp>
        <p:nvSpPr>
          <p:cNvPr id="70" name="Скругленный прямоугольник 69"/>
          <p:cNvSpPr/>
          <p:nvPr/>
        </p:nvSpPr>
        <p:spPr>
          <a:xfrm>
            <a:off x="8207905" y="5266149"/>
            <a:ext cx="1440000" cy="283309"/>
          </a:xfrm>
          <a:prstGeom prst="roundRect">
            <a:avLst>
              <a:gd name="adj" fmla="val 7696"/>
            </a:avLst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t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1300" dirty="0">
                <a:solidFill>
                  <a:schemeClr val="tx1"/>
                </a:solidFill>
                <a:cs typeface="Arial" pitchFamily="34" charset="0"/>
              </a:rPr>
              <a:t>1 792,4 тыс. руб.</a:t>
            </a:r>
            <a:endParaRPr lang="ru-RU" sz="1300" dirty="0">
              <a:solidFill>
                <a:schemeClr val="tx1"/>
              </a:solidFill>
            </a:endParaRPr>
          </a:p>
        </p:txBody>
      </p:sp>
      <p:sp>
        <p:nvSpPr>
          <p:cNvPr id="71" name="Скругленный прямоугольник 70"/>
          <p:cNvSpPr/>
          <p:nvPr/>
        </p:nvSpPr>
        <p:spPr>
          <a:xfrm>
            <a:off x="3347146" y="4673922"/>
            <a:ext cx="5497709" cy="318801"/>
          </a:xfrm>
          <a:prstGeom prst="round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pPr algn="ctr">
              <a:spcAft>
                <a:spcPts val="300"/>
              </a:spcAft>
            </a:pP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Суммы начисленных штрафных санкций</a:t>
            </a:r>
          </a:p>
        </p:txBody>
      </p:sp>
      <p:cxnSp>
        <p:nvCxnSpPr>
          <p:cNvPr id="56" name="Прямая соединительная линия 55"/>
          <p:cNvCxnSpPr/>
          <p:nvPr/>
        </p:nvCxnSpPr>
        <p:spPr>
          <a:xfrm>
            <a:off x="3395632" y="1961457"/>
            <a:ext cx="5449222" cy="1"/>
          </a:xfrm>
          <a:prstGeom prst="line">
            <a:avLst/>
          </a:prstGeom>
          <a:ln w="19050">
            <a:solidFill>
              <a:srgbClr val="1F67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>
            <a:stCxn id="12" idx="0"/>
          </p:cNvCxnSpPr>
          <p:nvPr/>
        </p:nvCxnSpPr>
        <p:spPr>
          <a:xfrm flipV="1">
            <a:off x="3395632" y="1961457"/>
            <a:ext cx="0" cy="358595"/>
          </a:xfrm>
          <a:prstGeom prst="line">
            <a:avLst/>
          </a:prstGeom>
          <a:ln w="19050">
            <a:solidFill>
              <a:srgbClr val="1F67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>
            <a:endCxn id="7" idx="2"/>
          </p:cNvCxnSpPr>
          <p:nvPr/>
        </p:nvCxnSpPr>
        <p:spPr>
          <a:xfrm flipH="1" flipV="1">
            <a:off x="6096001" y="1592728"/>
            <a:ext cx="8507" cy="692728"/>
          </a:xfrm>
          <a:prstGeom prst="line">
            <a:avLst/>
          </a:prstGeom>
          <a:ln w="19050">
            <a:solidFill>
              <a:srgbClr val="1F67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flipV="1">
            <a:off x="8825833" y="1952872"/>
            <a:ext cx="0" cy="324000"/>
          </a:xfrm>
          <a:prstGeom prst="line">
            <a:avLst/>
          </a:prstGeom>
          <a:ln w="19050">
            <a:solidFill>
              <a:srgbClr val="1F67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EB8BE355-0F84-47CD-93FB-8DBA66C559CE}"/>
              </a:ext>
            </a:extLst>
          </p:cNvPr>
          <p:cNvSpPr/>
          <p:nvPr/>
        </p:nvSpPr>
        <p:spPr>
          <a:xfrm>
            <a:off x="0" y="95179"/>
            <a:ext cx="12192000" cy="641804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Проверки, проведенные КРУ ТФОМС МО в МО </a:t>
            </a:r>
          </a:p>
          <a:p>
            <a:pPr algn="ctr"/>
            <a:r>
              <a:rPr lang="ru-RU" alt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в период </a:t>
            </a:r>
            <a:r>
              <a:rPr lang="en-US" alt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c 01</a:t>
            </a:r>
            <a:r>
              <a:rPr lang="ru-RU" alt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.01.2024 по 3</a:t>
            </a:r>
            <a:r>
              <a:rPr lang="en-US" alt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1</a:t>
            </a:r>
            <a:r>
              <a:rPr lang="ru-RU" alt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.08.2024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7FEDE10-F6C0-4327-9025-84757D719164}"/>
              </a:ext>
            </a:extLst>
          </p:cNvPr>
          <p:cNvSpPr txBox="1"/>
          <p:nvPr/>
        </p:nvSpPr>
        <p:spPr>
          <a:xfrm>
            <a:off x="11367083" y="6246684"/>
            <a:ext cx="489195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67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5673956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264352" y="6451208"/>
            <a:ext cx="2844800" cy="365125"/>
          </a:xfrm>
        </p:spPr>
        <p:txBody>
          <a:bodyPr/>
          <a:lstStyle/>
          <a:p>
            <a:fld id="{70BB5BAA-4EBF-4D40-910A-61D15092A439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11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F6DD50A-DA4C-4282-9F89-3020D20364EF}"/>
              </a:ext>
            </a:extLst>
          </p:cNvPr>
          <p:cNvSpPr txBox="1"/>
          <p:nvPr/>
        </p:nvSpPr>
        <p:spPr>
          <a:xfrm>
            <a:off x="1424970" y="260649"/>
            <a:ext cx="97099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Нецелевое расходование средств ОМС при осуществлении расходов 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оплату труда и начисления на выплаты по оплате труда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31B87E6-14DA-4507-A233-01475B80359D}"/>
              </a:ext>
            </a:extLst>
          </p:cNvPr>
          <p:cNvSpPr/>
          <p:nvPr/>
        </p:nvSpPr>
        <p:spPr>
          <a:xfrm>
            <a:off x="433372" y="1366985"/>
            <a:ext cx="113252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Не относятся к расходным обязательствам по ОМС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68BA73C-DE63-4672-AD35-3AF4CE3EA9C9}"/>
              </a:ext>
            </a:extLst>
          </p:cNvPr>
          <p:cNvSpPr/>
          <p:nvPr/>
        </p:nvSpPr>
        <p:spPr>
          <a:xfrm>
            <a:off x="383365" y="1828745"/>
            <a:ext cx="11473275" cy="4519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Произведены расходы на заработную плату (с учетом начислений) </a:t>
            </a:r>
          </a:p>
          <a:p>
            <a:pPr marL="380990" indent="-38099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сотруднику, участвующему в составе медицинской комиссии по проведению медицинского освидетельствования граждан при проведении мероприятий, связанных с призывом граждан на военную службу </a:t>
            </a:r>
          </a:p>
          <a:p>
            <a:pPr>
              <a:lnSpc>
                <a:spcPct val="110000"/>
              </a:lnSpc>
            </a:pP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(расходы военных комиссариатов, ПП РФ от 01.12.2004 № 704 «О порядке компенсации расходов, понесенных организациями и гражданами Российской Федерации в связи с реализацией Федерального закона «О воинской обязанности и военной службе»);</a:t>
            </a:r>
          </a:p>
          <a:p>
            <a:pPr>
              <a:lnSpc>
                <a:spcPct val="110000"/>
              </a:lnSpc>
            </a:pPr>
            <a:endParaRPr lang="ru-RU" sz="667" dirty="0">
              <a:latin typeface="Times New Roman" panose="02020603050405020304" pitchFamily="18" charset="0"/>
            </a:endParaRPr>
          </a:p>
          <a:p>
            <a:pPr marL="380990" indent="-38099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выплачена надбавка за вредные условия труда работникам</a:t>
            </a:r>
            <a:r>
              <a:rPr lang="ru-RU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</a:endParaRPr>
          </a:p>
          <a:p>
            <a:pPr marL="1551477" indent="-380990" defTabSz="143718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оказывающим медицинскую помощь при заболеваниях туберкулезом;</a:t>
            </a:r>
          </a:p>
          <a:p>
            <a:pPr marL="1551477" indent="-380990" defTabSz="143718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при диагностике, лечении и непосредственном обслуживании </a:t>
            </a:r>
          </a:p>
          <a:p>
            <a:pPr marL="1549361" defTabSz="1437181">
              <a:lnSpc>
                <a:spcPct val="110000"/>
              </a:lnSpc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ВИЧ-инфицированных пациентов.</a:t>
            </a: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defTabSz="1437181">
              <a:lnSpc>
                <a:spcPct val="110000"/>
              </a:lnSpc>
            </a:pP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(расходы бюджета, раздел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 Московской областной программы обязательного медицинского страхования, утвержденной постановлением Правительства Московской области от 30.12.2022 №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1499/48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E4A2F1-077F-48C2-A031-951A1742730D}"/>
              </a:ext>
            </a:extLst>
          </p:cNvPr>
          <p:cNvSpPr txBox="1"/>
          <p:nvPr/>
        </p:nvSpPr>
        <p:spPr>
          <a:xfrm>
            <a:off x="4669272" y="6351131"/>
            <a:ext cx="73928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Является нецелевым расходованием средств ОМС</a:t>
            </a:r>
          </a:p>
        </p:txBody>
      </p:sp>
    </p:spTree>
    <p:extLst>
      <p:ext uri="{BB962C8B-B14F-4D97-AF65-F5344CB8AC3E}">
        <p14:creationId xmlns:p14="http://schemas.microsoft.com/office/powerpoint/2010/main" val="34694274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264352" y="6451208"/>
            <a:ext cx="2844800" cy="365125"/>
          </a:xfrm>
        </p:spPr>
        <p:txBody>
          <a:bodyPr/>
          <a:lstStyle/>
          <a:p>
            <a:fld id="{70BB5BAA-4EBF-4D40-910A-61D15092A439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12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1167AE1-B05C-4938-9993-ADF34AF0CF6A}"/>
              </a:ext>
            </a:extLst>
          </p:cNvPr>
          <p:cNvSpPr/>
          <p:nvPr/>
        </p:nvSpPr>
        <p:spPr>
          <a:xfrm>
            <a:off x="575387" y="2276872"/>
            <a:ext cx="11041227" cy="1646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99425" algn="just">
              <a:lnSpc>
                <a:spcPct val="110000"/>
              </a:lnSpc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Произведены компенсационные выплаты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 в размере, эквивалентном стоимости молока, работникам, занятым на работах с вредными условиями труда, за дни фактического отсутствия на работе.</a:t>
            </a:r>
          </a:p>
          <a:p>
            <a:pPr indent="599425" algn="just">
              <a:lnSpc>
                <a:spcPct val="110000"/>
              </a:lnSpc>
            </a:pPr>
            <a:r>
              <a:rPr lang="ru-RU" sz="2133" i="1" dirty="0">
                <a:latin typeface="Times New Roman" panose="02020603050405020304" pitchFamily="18" charset="0"/>
              </a:rPr>
              <a:t>(пункт 2 приложения № 2 к приказу Минтруда России от 12.05.2022 № 291н)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C10326-117E-4530-B14B-BFF450E2A333}"/>
              </a:ext>
            </a:extLst>
          </p:cNvPr>
          <p:cNvSpPr txBox="1"/>
          <p:nvPr/>
        </p:nvSpPr>
        <p:spPr>
          <a:xfrm>
            <a:off x="1424970" y="260649"/>
            <a:ext cx="97099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Нецелевое расходование средств ОМС при осуществлении расходов 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прочие несоциальные выплаты персоналу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779CEB0-6FEB-47C4-9986-1553490D99A4}"/>
              </a:ext>
            </a:extLst>
          </p:cNvPr>
          <p:cNvSpPr txBox="1"/>
          <p:nvPr/>
        </p:nvSpPr>
        <p:spPr>
          <a:xfrm>
            <a:off x="4175787" y="6101883"/>
            <a:ext cx="73928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Является нецелевым расходованием средств ОМС</a:t>
            </a:r>
          </a:p>
        </p:txBody>
      </p:sp>
    </p:spTree>
    <p:extLst>
      <p:ext uri="{BB962C8B-B14F-4D97-AF65-F5344CB8AC3E}">
        <p14:creationId xmlns:p14="http://schemas.microsoft.com/office/powerpoint/2010/main" val="37472115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264352" y="6451208"/>
            <a:ext cx="2844800" cy="365125"/>
          </a:xfrm>
        </p:spPr>
        <p:txBody>
          <a:bodyPr/>
          <a:lstStyle/>
          <a:p>
            <a:fld id="{70BB5BAA-4EBF-4D40-910A-61D15092A439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13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3CA0FD-2ED6-4BA3-A849-5E3DF6EB011C}"/>
              </a:ext>
            </a:extLst>
          </p:cNvPr>
          <p:cNvSpPr txBox="1"/>
          <p:nvPr/>
        </p:nvSpPr>
        <p:spPr>
          <a:xfrm>
            <a:off x="1424970" y="260649"/>
            <a:ext cx="97099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Нецелевое расходование средств ОМС при осуществлении расходов 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оплату товаров, работ и услуг 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0A9EE944-7D9B-498A-BFC6-498D37C4B654}"/>
              </a:ext>
            </a:extLst>
          </p:cNvPr>
          <p:cNvSpPr/>
          <p:nvPr/>
        </p:nvSpPr>
        <p:spPr>
          <a:xfrm>
            <a:off x="433372" y="1366985"/>
            <a:ext cx="113252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Не относятся к расходным обязательствам по ОМС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6A71F70-EA32-4CBD-9A1B-06665CFCE81C}"/>
              </a:ext>
            </a:extLst>
          </p:cNvPr>
          <p:cNvSpPr/>
          <p:nvPr/>
        </p:nvSpPr>
        <p:spPr>
          <a:xfrm>
            <a:off x="527382" y="1893909"/>
            <a:ext cx="11425269" cy="42707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бюджета, раздел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 Московской областной программы обязательного медицинского страхования, утвержденной постановлением Правительства Московской области от 30.12.2022 №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1499/48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600" dirty="0">
              <a:latin typeface="Times New Roman" panose="02020603050405020304" pitchFamily="18" charset="0"/>
            </a:endParaRPr>
          </a:p>
          <a:p>
            <a:pPr marL="380990" indent="-38099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техническое обслуживание холодильной камеры (морг);</a:t>
            </a:r>
          </a:p>
          <a:p>
            <a:pPr marL="380990" indent="-38099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для целей капитальных вложений и связанные с ними:</a:t>
            </a:r>
          </a:p>
          <a:p>
            <a:pPr marL="1549361" indent="-35559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услуги по установке охранной и тревожной сигнализации, монтажу системы безопасности;</a:t>
            </a:r>
          </a:p>
          <a:p>
            <a:pPr marL="1549361" indent="-35559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услуги по обслуживанию ПК «Строительный Эксперт»;</a:t>
            </a:r>
          </a:p>
          <a:p>
            <a:pPr marL="380990" indent="-38099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приобретение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диаскинтеста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 туберкулина в целях проведения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туберкулинодиагностики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(пункты «г» и «д» раздела 5 приложения «Особенности формирования территориальной программы» к письму Министерства здравоохранения Российской Федерации от 30.01.2023 </a:t>
            </a:r>
          </a:p>
          <a:p>
            <a:pPr marL="357708">
              <a:lnSpc>
                <a:spcPct val="110000"/>
              </a:lnSpc>
            </a:pP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 31-2/И/2-1287 «О формировании и экономическом обосновании территориальных программ государственных гарантий бесплатного оказания гражданам медицинской помощи на 2023 - 2025 годы»).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F1F0A7-E37E-4DCF-B7C6-EC58846D40FD}"/>
              </a:ext>
            </a:extLst>
          </p:cNvPr>
          <p:cNvSpPr txBox="1"/>
          <p:nvPr/>
        </p:nvSpPr>
        <p:spPr>
          <a:xfrm>
            <a:off x="4271798" y="6351131"/>
            <a:ext cx="73928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Является нецелевым расходованием средств ОМС</a:t>
            </a:r>
          </a:p>
        </p:txBody>
      </p:sp>
    </p:spTree>
    <p:extLst>
      <p:ext uri="{BB962C8B-B14F-4D97-AF65-F5344CB8AC3E}">
        <p14:creationId xmlns:p14="http://schemas.microsoft.com/office/powerpoint/2010/main" val="3151529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264352" y="6451208"/>
            <a:ext cx="2844800" cy="365125"/>
          </a:xfrm>
        </p:spPr>
        <p:txBody>
          <a:bodyPr/>
          <a:lstStyle/>
          <a:p>
            <a:fld id="{70BB5BAA-4EBF-4D40-910A-61D15092A439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14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3CA0FD-2ED6-4BA3-A849-5E3DF6EB011C}"/>
              </a:ext>
            </a:extLst>
          </p:cNvPr>
          <p:cNvSpPr txBox="1"/>
          <p:nvPr/>
        </p:nvSpPr>
        <p:spPr>
          <a:xfrm>
            <a:off x="1424970" y="260649"/>
            <a:ext cx="97099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Нецелевое расходование средств ОМС при осуществлении расходов 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оплату товаров, работ и услуг 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0A9EE944-7D9B-498A-BFC6-498D37C4B654}"/>
              </a:ext>
            </a:extLst>
          </p:cNvPr>
          <p:cNvSpPr/>
          <p:nvPr/>
        </p:nvSpPr>
        <p:spPr>
          <a:xfrm>
            <a:off x="433372" y="1366985"/>
            <a:ext cx="113252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Не относятся к расходным обязательствам по ОМС 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8857336B-04F1-4DF9-BC02-27E4A5980253}"/>
              </a:ext>
            </a:extLst>
          </p:cNvPr>
          <p:cNvSpPr/>
          <p:nvPr/>
        </p:nvSpPr>
        <p:spPr>
          <a:xfrm>
            <a:off x="623391" y="1974891"/>
            <a:ext cx="11067359" cy="37289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0990" indent="-380990" algn="just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услуг по обучению врача психиатра – нарколога </a:t>
            </a:r>
          </a:p>
          <a:p>
            <a:pPr marL="357708" algn="just">
              <a:lnSpc>
                <a:spcPct val="110000"/>
              </a:lnSpc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программе «Подготовка врачей по вопросам проведения медицинского освидетельствования лиц, которые управляют транспортными средствами»;</a:t>
            </a:r>
          </a:p>
          <a:p>
            <a:pPr marL="380990" indent="-380990" algn="just">
              <a:lnSpc>
                <a:spcPct val="110000"/>
              </a:lnSpc>
              <a:buFont typeface="Wingdings" panose="05000000000000000000" pitchFamily="2" charset="2"/>
              <a:buChar char="ü"/>
            </a:pPr>
            <a:endParaRPr lang="ru-RU" sz="933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80990" indent="-380990" algn="just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поставка бланочной продукции, используемой для платных услуг;</a:t>
            </a:r>
            <a:r>
              <a:rPr lang="ru-RU" sz="2133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57708" algn="just">
              <a:lnSpc>
                <a:spcPct val="110000"/>
              </a:lnSpc>
            </a:pPr>
            <a:r>
              <a:rPr lang="ru-RU" sz="2133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повторяется из года в год</a:t>
            </a:r>
          </a:p>
          <a:p>
            <a:pPr marL="380990" indent="-380990" algn="just">
              <a:lnSpc>
                <a:spcPct val="110000"/>
              </a:lnSpc>
              <a:buFont typeface="Wingdings" panose="05000000000000000000" pitchFamily="2" charset="2"/>
              <a:buChar char="ü"/>
            </a:pPr>
            <a:endParaRPr lang="ru-RU" sz="933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80990" indent="-380990" algn="just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услуги по коллективному страхованию медицинских, фармацевтических </a:t>
            </a:r>
          </a:p>
          <a:p>
            <a:pPr marL="357708" algn="just">
              <a:lnSpc>
                <a:spcPct val="110000"/>
              </a:lnSpc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иных работников медицинской организации – 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являются обязательными для медицинской организации в соответствии с действующим законодательством и не относятся прямо или косвенно к оказанию услуг по ОМС (пункт 192 Правил ОМС, утвержденных приказом Минздрава России от 28.02.2019 №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108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н).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4E4221E-323F-4688-B6AF-0CB83E2DC7E0}"/>
              </a:ext>
            </a:extLst>
          </p:cNvPr>
          <p:cNvSpPr/>
          <p:nvPr/>
        </p:nvSpPr>
        <p:spPr>
          <a:xfrm>
            <a:off x="747014" y="3590804"/>
            <a:ext cx="465815" cy="779765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</a:bodyPr>
          <a:lstStyle/>
          <a:p>
            <a:pPr algn="ctr"/>
            <a:r>
              <a:rPr lang="ru-RU" sz="4267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!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4E15D45-98EC-4E68-A4D6-7A861F3E03C8}"/>
              </a:ext>
            </a:extLst>
          </p:cNvPr>
          <p:cNvSpPr txBox="1"/>
          <p:nvPr/>
        </p:nvSpPr>
        <p:spPr>
          <a:xfrm>
            <a:off x="4175787" y="6101883"/>
            <a:ext cx="73928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Является нецелевым расходованием средств ОМС</a:t>
            </a:r>
          </a:p>
        </p:txBody>
      </p:sp>
    </p:spTree>
    <p:extLst>
      <p:ext uri="{BB962C8B-B14F-4D97-AF65-F5344CB8AC3E}">
        <p14:creationId xmlns:p14="http://schemas.microsoft.com/office/powerpoint/2010/main" val="34124531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264352" y="6451208"/>
            <a:ext cx="2844800" cy="365125"/>
          </a:xfrm>
        </p:spPr>
        <p:txBody>
          <a:bodyPr/>
          <a:lstStyle/>
          <a:p>
            <a:fld id="{70BB5BAA-4EBF-4D40-910A-61D15092A439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15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6F5A33B-FC72-40D5-9880-832BED25B0BC}"/>
              </a:ext>
            </a:extLst>
          </p:cNvPr>
          <p:cNvSpPr/>
          <p:nvPr/>
        </p:nvSpPr>
        <p:spPr>
          <a:xfrm>
            <a:off x="545735" y="3618826"/>
            <a:ext cx="10945216" cy="15037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2133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с обязательным последующим их возмещением за счет средств бюджета </a:t>
            </a:r>
          </a:p>
          <a:p>
            <a:pPr algn="ctr">
              <a:lnSpc>
                <a:spcPct val="115000"/>
              </a:lnSpc>
            </a:pPr>
            <a:r>
              <a:rPr lang="ru-RU" sz="2133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Фонда пенсионного и социального страхования Российской Федерации</a:t>
            </a:r>
          </a:p>
          <a:p>
            <a:pPr algn="ctr"/>
            <a:r>
              <a:rPr lang="ru-RU" sz="2133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размере, предусмотренном пунктом 2 Правил, </a:t>
            </a:r>
          </a:p>
          <a:p>
            <a:pPr algn="ctr"/>
            <a:r>
              <a:rPr lang="ru-RU" sz="2133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утвержденных приказом Минтруда России от 14.07.2021 № 467н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7A92A02-C11C-4BCD-B96C-30270A6CB393}"/>
              </a:ext>
            </a:extLst>
          </p:cNvPr>
          <p:cNvSpPr txBox="1"/>
          <p:nvPr/>
        </p:nvSpPr>
        <p:spPr>
          <a:xfrm>
            <a:off x="3983765" y="6388971"/>
            <a:ext cx="8064896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67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ТФОМС МО от 05.05.2023 № ИСХ-4917/09 с разъяснениями о порядке восстановления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7E97431-801A-401F-B0D6-246E582D330A}"/>
              </a:ext>
            </a:extLst>
          </p:cNvPr>
          <p:cNvSpPr txBox="1"/>
          <p:nvPr/>
        </p:nvSpPr>
        <p:spPr>
          <a:xfrm>
            <a:off x="239349" y="260649"/>
            <a:ext cx="118698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расходов за счет средств ОМС 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последующим их обязательным восстановлением 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844162C5-304F-4D95-9ED7-39013AD91172}"/>
              </a:ext>
            </a:extLst>
          </p:cNvPr>
          <p:cNvSpPr/>
          <p:nvPr/>
        </p:nvSpPr>
        <p:spPr>
          <a:xfrm>
            <a:off x="195859" y="1175277"/>
            <a:ext cx="11181772" cy="2389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133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Медицинские организации вправе осуществлять расходование средств ОМС </a:t>
            </a:r>
          </a:p>
          <a:p>
            <a:r>
              <a:rPr lang="ru-RU" sz="2133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обеспечение предупредительных мер по сокращению производственного травматизма </a:t>
            </a:r>
          </a:p>
          <a:p>
            <a:r>
              <a:rPr lang="ru-RU" sz="2133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профессиональных заболеваний*:</a:t>
            </a:r>
            <a:r>
              <a:rPr lang="ru-RU" sz="2133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  <a:p>
            <a:pPr marL="380990" indent="-380990">
              <a:buFont typeface="Wingdings" panose="05000000000000000000" pitchFamily="2" charset="2"/>
              <a:buChar char="ü"/>
            </a:pPr>
            <a:r>
              <a:rPr lang="ru-RU" sz="2133" dirty="0">
                <a:latin typeface="Times New Roman" panose="02020603050405020304" pitchFamily="18" charset="0"/>
                <a:ea typeface="Calibri" panose="020F0502020204030204" pitchFamily="34" charset="0"/>
              </a:rPr>
              <a:t>проведение специальной оценки условий труда;</a:t>
            </a:r>
            <a:endParaRPr lang="ru-RU" sz="1867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80990" indent="-380990">
              <a:buFont typeface="Wingdings" panose="05000000000000000000" pitchFamily="2" charset="2"/>
              <a:buChar char="ü"/>
            </a:pPr>
            <a:r>
              <a:rPr lang="ru-RU" sz="2133" dirty="0">
                <a:latin typeface="Times New Roman" panose="02020603050405020304" pitchFamily="18" charset="0"/>
                <a:ea typeface="Calibri" panose="020F0502020204030204" pitchFamily="34" charset="0"/>
              </a:rPr>
              <a:t>обучение по охране труда;</a:t>
            </a:r>
            <a:endParaRPr lang="ru-RU" sz="1867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80990" indent="-380990">
              <a:buFont typeface="Wingdings" panose="05000000000000000000" pitchFamily="2" charset="2"/>
              <a:buChar char="ü"/>
            </a:pPr>
            <a:r>
              <a:rPr lang="ru-RU" sz="2133" dirty="0">
                <a:latin typeface="Times New Roman" panose="02020603050405020304" pitchFamily="18" charset="0"/>
                <a:ea typeface="Calibri" panose="020F0502020204030204" pitchFamily="34" charset="0"/>
              </a:rPr>
              <a:t>проведение обязательных периодических медицинских осмотров (обследований) работников</a:t>
            </a:r>
            <a:endParaRPr lang="ru-RU" sz="2133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F52B70-4891-4BFC-B7AA-FA852A76B453}"/>
              </a:ext>
            </a:extLst>
          </p:cNvPr>
          <p:cNvSpPr txBox="1"/>
          <p:nvPr/>
        </p:nvSpPr>
        <p:spPr>
          <a:xfrm>
            <a:off x="6077932" y="3140143"/>
            <a:ext cx="60499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*Полный перечень расходов указан в пункте 3 Правил,</a:t>
            </a:r>
          </a:p>
          <a:p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утвержденных приказом Минтруда России от 14.07.2021 № 467н 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EF78A09E-B611-412C-A1F5-31216B7D8A4C}"/>
              </a:ext>
            </a:extLst>
          </p:cNvPr>
          <p:cNvSpPr/>
          <p:nvPr/>
        </p:nvSpPr>
        <p:spPr>
          <a:xfrm>
            <a:off x="911424" y="3477611"/>
            <a:ext cx="547586" cy="1231106"/>
          </a:xfrm>
          <a:prstGeom prst="rect">
            <a:avLst/>
          </a:prstGeom>
          <a:noFill/>
        </p:spPr>
        <p:txBody>
          <a:bodyPr wrap="none" lIns="121920" tIns="60960" rIns="121920" bIns="60960">
            <a:spAutoFit/>
          </a:bodyPr>
          <a:lstStyle/>
          <a:p>
            <a:pPr algn="ctr"/>
            <a:r>
              <a:rPr lang="ru-RU" sz="7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!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B156E857-4AD3-4555-8A89-E2FC43A9E563}"/>
              </a:ext>
            </a:extLst>
          </p:cNvPr>
          <p:cNvSpPr/>
          <p:nvPr/>
        </p:nvSpPr>
        <p:spPr>
          <a:xfrm>
            <a:off x="427908" y="5142851"/>
            <a:ext cx="10717675" cy="439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99425" algn="just">
              <a:lnSpc>
                <a:spcPct val="115000"/>
              </a:lnSpc>
            </a:pPr>
            <a:r>
              <a:rPr lang="ru-RU" sz="2133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Отсутствие возмещения таких расходов - нецелевое расходование средств ОМС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DB37066E-F60D-471C-8BA5-B70CBCEBFD5B}"/>
              </a:ext>
            </a:extLst>
          </p:cNvPr>
          <p:cNvSpPr/>
          <p:nvPr/>
        </p:nvSpPr>
        <p:spPr>
          <a:xfrm>
            <a:off x="255955" y="5745214"/>
            <a:ext cx="10525653" cy="396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ru-RU" sz="1867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Арбитражного суда Московской области от 25.04.2023 по делу № А41-90516/22</a:t>
            </a:r>
          </a:p>
        </p:txBody>
      </p:sp>
    </p:spTree>
    <p:extLst>
      <p:ext uri="{BB962C8B-B14F-4D97-AF65-F5344CB8AC3E}">
        <p14:creationId xmlns:p14="http://schemas.microsoft.com/office/powerpoint/2010/main" val="1194955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/>
          </p:nvPr>
        </p:nvGraphicFramePr>
        <p:xfrm>
          <a:off x="47329" y="451419"/>
          <a:ext cx="12097342" cy="59740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5175">
                  <a:extLst>
                    <a:ext uri="{9D8B030D-6E8A-4147-A177-3AD203B41FA5}">
                      <a16:colId xmlns:a16="http://schemas.microsoft.com/office/drawing/2014/main" val="2134770128"/>
                    </a:ext>
                  </a:extLst>
                </a:gridCol>
                <a:gridCol w="6171517">
                  <a:extLst>
                    <a:ext uri="{9D8B030D-6E8A-4147-A177-3AD203B41FA5}">
                      <a16:colId xmlns:a16="http://schemas.microsoft.com/office/drawing/2014/main" val="3103541557"/>
                    </a:ext>
                  </a:extLst>
                </a:gridCol>
                <a:gridCol w="1941677">
                  <a:extLst>
                    <a:ext uri="{9D8B030D-6E8A-4147-A177-3AD203B41FA5}">
                      <a16:colId xmlns:a16="http://schemas.microsoft.com/office/drawing/2014/main" val="3561868865"/>
                    </a:ext>
                  </a:extLst>
                </a:gridCol>
                <a:gridCol w="1889797">
                  <a:extLst>
                    <a:ext uri="{9D8B030D-6E8A-4147-A177-3AD203B41FA5}">
                      <a16:colId xmlns:a16="http://schemas.microsoft.com/office/drawing/2014/main" val="3612460609"/>
                    </a:ext>
                  </a:extLst>
                </a:gridCol>
                <a:gridCol w="1649176">
                  <a:extLst>
                    <a:ext uri="{9D8B030D-6E8A-4147-A177-3AD203B41FA5}">
                      <a16:colId xmlns:a16="http://schemas.microsoft.com/office/drawing/2014/main" val="1218488479"/>
                    </a:ext>
                  </a:extLst>
                </a:gridCol>
              </a:tblGrid>
              <a:tr h="64008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</a:t>
                      </a:r>
                    </a:p>
                    <a:p>
                      <a:pPr algn="ctr" fontAlgn="t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п/п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показателя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</a:t>
                      </a:r>
                    </a:p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2024 год</a:t>
                      </a:r>
                      <a:r>
                        <a:rPr lang="ru-RU" sz="1400" u="none" strike="noStrike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(по СБР)</a:t>
                      </a:r>
                    </a:p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млрд. руб.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 бюджета </a:t>
                      </a:r>
                    </a:p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2025 год,                млрд. руб.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% </a:t>
                      </a:r>
                      <a:r>
                        <a:rPr lang="ru-RU" sz="1400" u="none" strike="noStrike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 </a:t>
                      </a:r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уровню </a:t>
                      </a:r>
                      <a:r>
                        <a:rPr lang="ru-RU" sz="1400" u="none" strike="noStrike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 fontAlgn="ctr"/>
                      <a:r>
                        <a:rPr lang="ru-RU" sz="1400" u="none" strike="noStrike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года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06690493"/>
                  </a:ext>
                </a:extLst>
              </a:tr>
              <a:tr h="21336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 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96822236"/>
                  </a:ext>
                </a:extLst>
              </a:tr>
              <a:tr h="21336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u="none" strike="noStrike" kern="1200" noProof="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fontAlgn="ctr" latinLnBrk="0" hangingPunct="1"/>
                      <a:r>
                        <a:rPr lang="ru-RU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                  ДОХОДЫ БЮДЖЕТА</a:t>
                      </a:r>
                      <a:r>
                        <a:rPr lang="ru-RU" sz="1400" b="1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- ВСЕГО</a:t>
                      </a:r>
                      <a:endParaRPr lang="ru-RU" sz="14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600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170,2</a:t>
                      </a:r>
                    </a:p>
                  </a:txBody>
                  <a:tcPr marL="0" marR="14400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194,4</a:t>
                      </a:r>
                    </a:p>
                  </a:txBody>
                  <a:tcPr marL="0" marR="14400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114,2</a:t>
                      </a:r>
                    </a:p>
                  </a:txBody>
                  <a:tcPr marL="0" marR="14400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5939001"/>
                  </a:ext>
                </a:extLst>
              </a:tr>
              <a:tr h="21336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 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числе: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00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14400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14400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144000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0232094"/>
                  </a:ext>
                </a:extLst>
              </a:tr>
              <a:tr h="21336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субвенция из ФОМС</a:t>
                      </a:r>
                    </a:p>
                  </a:txBody>
                  <a:tcPr marL="9600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148,0</a:t>
                      </a:r>
                    </a:p>
                  </a:txBody>
                  <a:tcPr marL="0" marR="14400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179,8</a:t>
                      </a:r>
                    </a:p>
                  </a:txBody>
                  <a:tcPr marL="0" marR="14400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121,5</a:t>
                      </a:r>
                    </a:p>
                  </a:txBody>
                  <a:tcPr marL="0" marR="144000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4993281"/>
                  </a:ext>
                </a:extLst>
              </a:tr>
              <a:tr h="21336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МБТ из бюджета</a:t>
                      </a:r>
                      <a:r>
                        <a:rPr lang="ru-RU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Московской области (базовая программа ОМС)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00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7,2</a:t>
                      </a:r>
                    </a:p>
                  </a:txBody>
                  <a:tcPr marL="0" marR="14400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marL="0" marR="14400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0" marR="144000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7339560"/>
                  </a:ext>
                </a:extLst>
              </a:tr>
              <a:tr h="21336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МБТ из бюджета</a:t>
                      </a:r>
                      <a:r>
                        <a:rPr lang="ru-RU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Московской области (</a:t>
                      </a:r>
                      <a:r>
                        <a:rPr lang="ru-RU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неиденты</a:t>
                      </a:r>
                      <a:r>
                        <a:rPr lang="ru-RU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00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2,4</a:t>
                      </a:r>
                    </a:p>
                  </a:txBody>
                  <a:tcPr marL="0" marR="14400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2,5</a:t>
                      </a:r>
                    </a:p>
                  </a:txBody>
                  <a:tcPr marL="0" marR="14400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104,2</a:t>
                      </a:r>
                    </a:p>
                  </a:txBody>
                  <a:tcPr marL="0" marR="144000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0492940"/>
                  </a:ext>
                </a:extLst>
              </a:tr>
              <a:tr h="21336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МБТ из бюджетов др. ТФОМС (входящий поток)</a:t>
                      </a:r>
                    </a:p>
                  </a:txBody>
                  <a:tcPr marL="9600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11,8</a:t>
                      </a:r>
                    </a:p>
                  </a:txBody>
                  <a:tcPr marL="0" marR="14400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11,4</a:t>
                      </a:r>
                    </a:p>
                  </a:txBody>
                  <a:tcPr marL="0" marR="14400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96,6</a:t>
                      </a:r>
                    </a:p>
                  </a:txBody>
                  <a:tcPr marL="0" marR="144000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160134"/>
                  </a:ext>
                </a:extLst>
              </a:tr>
              <a:tr h="21336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прочие налоговые и неналоговые доходы</a:t>
                      </a:r>
                    </a:p>
                  </a:txBody>
                  <a:tcPr marL="9600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0,7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14400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0,7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14400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100,0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144000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414497"/>
                  </a:ext>
                </a:extLst>
              </a:tr>
              <a:tr h="42672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МБТ на 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софинансирование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зп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врачей и ср. медперсонала, а также </a:t>
                      </a:r>
                      <a:r>
                        <a:rPr lang="ru-RU" sz="1400" u="none" strike="noStrike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денежные выплаты врачам за выявление онкологических заболеваний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00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 marL="0" marR="14400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0,0 *</a:t>
                      </a:r>
                    </a:p>
                  </a:txBody>
                  <a:tcPr marL="0" marR="14400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0" marR="144000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4601156"/>
                  </a:ext>
                </a:extLst>
              </a:tr>
              <a:tr h="21336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РАСХОДЫ БЮДЖЕТА -ВСЕГО</a:t>
                      </a: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ru-RU" sz="11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170,2</a:t>
                      </a:r>
                    </a:p>
                  </a:txBody>
                  <a:tcPr marL="0" marR="14400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194,4</a:t>
                      </a:r>
                    </a:p>
                  </a:txBody>
                  <a:tcPr marL="0" marR="14400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114,2</a:t>
                      </a:r>
                    </a:p>
                  </a:txBody>
                  <a:tcPr marL="0" marR="14400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798042"/>
                  </a:ext>
                </a:extLst>
              </a:tr>
              <a:tr h="21336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 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числе: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00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14400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14400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144000" marT="0" marB="0" anchor="ctr"/>
                </a:tc>
                <a:extLst>
                  <a:ext uri="{0D108BD9-81ED-4DB2-BD59-A6C34878D82A}">
                    <a16:rowId xmlns:a16="http://schemas.microsoft.com/office/drawing/2014/main" val="3669592473"/>
                  </a:ext>
                </a:extLst>
              </a:tr>
              <a:tr h="21336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Московская областная программа ОМС - всего, в том числе:</a:t>
                      </a:r>
                    </a:p>
                  </a:txBody>
                  <a:tcPr marL="9600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154,3</a:t>
                      </a:r>
                    </a:p>
                  </a:txBody>
                  <a:tcPr marL="0" marR="14400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178,8</a:t>
                      </a:r>
                    </a:p>
                  </a:txBody>
                  <a:tcPr marL="0" marR="14400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115,9</a:t>
                      </a:r>
                    </a:p>
                  </a:txBody>
                  <a:tcPr marL="0" marR="14400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8008569"/>
                  </a:ext>
                </a:extLst>
              </a:tr>
              <a:tr h="2133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- в СМО за жителей Московской области </a:t>
                      </a:r>
                    </a:p>
                  </a:txBody>
                  <a:tcPr marL="9600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139,3</a:t>
                      </a:r>
                    </a:p>
                  </a:txBody>
                  <a:tcPr marL="0" marR="14400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161,7</a:t>
                      </a:r>
                    </a:p>
                  </a:txBody>
                  <a:tcPr marL="0" marR="14400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116,1</a:t>
                      </a:r>
                    </a:p>
                  </a:txBody>
                  <a:tcPr marL="0" marR="144000" marT="0" marB="0" anchor="ctr"/>
                </a:tc>
                <a:extLst>
                  <a:ext uri="{0D108BD9-81ED-4DB2-BD59-A6C34878D82A}">
                    <a16:rowId xmlns:a16="http://schemas.microsoft.com/office/drawing/2014/main" val="3343321363"/>
                  </a:ext>
                </a:extLst>
              </a:tr>
              <a:tr h="2133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- на МТР (уходящий поток)</a:t>
                      </a:r>
                    </a:p>
                  </a:txBody>
                  <a:tcPr marL="9600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13,8</a:t>
                      </a:r>
                    </a:p>
                  </a:txBody>
                  <a:tcPr marL="0" marR="14400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15,8</a:t>
                      </a:r>
                    </a:p>
                  </a:txBody>
                  <a:tcPr marL="0" marR="14400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114,5</a:t>
                      </a:r>
                    </a:p>
                  </a:txBody>
                  <a:tcPr marL="0" marR="144000" marT="0" marB="0" anchor="ctr"/>
                </a:tc>
                <a:extLst>
                  <a:ext uri="{0D108BD9-81ED-4DB2-BD59-A6C34878D82A}">
                    <a16:rowId xmlns:a16="http://schemas.microsoft.com/office/drawing/2014/main" val="1372650658"/>
                  </a:ext>
                </a:extLst>
              </a:tr>
              <a:tr h="2133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- в СМО (ведение дела – 0,90 %) </a:t>
                      </a:r>
                    </a:p>
                  </a:txBody>
                  <a:tcPr marL="9600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1,2</a:t>
                      </a:r>
                    </a:p>
                  </a:txBody>
                  <a:tcPr marL="0" marR="14400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1,3</a:t>
                      </a:r>
                    </a:p>
                  </a:txBody>
                  <a:tcPr marL="0" marR="14400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108,3</a:t>
                      </a:r>
                    </a:p>
                  </a:txBody>
                  <a:tcPr marL="0" marR="144000" marT="0" marB="0" anchor="ctr"/>
                </a:tc>
                <a:extLst>
                  <a:ext uri="{0D108BD9-81ED-4DB2-BD59-A6C34878D82A}">
                    <a16:rowId xmlns:a16="http://schemas.microsoft.com/office/drawing/2014/main" val="2609187903"/>
                  </a:ext>
                </a:extLst>
              </a:tr>
              <a:tr h="4267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МТР (входящий поток) за лечение граждан застрахованных </a:t>
                      </a:r>
                      <a:br>
                        <a:rPr lang="en-US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</a:t>
                      </a:r>
                      <a:r>
                        <a:rPr lang="ru-RU" sz="1400" u="none" strike="noStrike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территории др. субъектов РФ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000" marR="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14400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14400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96,6</a:t>
                      </a:r>
                    </a:p>
                  </a:txBody>
                  <a:tcPr marL="0" marR="14400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2599847"/>
                  </a:ext>
                </a:extLst>
              </a:tr>
              <a:tr h="4267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Финансовое обеспечение медицинской помощи, не идентифицированным и  не застрахованным по программе ОМС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00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14400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2,5</a:t>
                      </a:r>
                    </a:p>
                  </a:txBody>
                  <a:tcPr marL="0" marR="14400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14400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5396902"/>
                  </a:ext>
                </a:extLst>
              </a:tr>
              <a:tr h="4267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Допмероприятия</a:t>
                      </a:r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из средств</a:t>
                      </a:r>
                      <a:r>
                        <a:rPr lang="ru-RU" sz="1400" u="none" strike="noStrike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НСЗ ТФОМС МО (повышение квалификации, приобретение и ремонт медоборудования)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000" marR="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0,7**</a:t>
                      </a:r>
                    </a:p>
                  </a:txBody>
                  <a:tcPr marL="0" marR="14400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 marL="0" marR="14400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0" marR="14400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4941238"/>
                  </a:ext>
                </a:extLst>
              </a:tr>
              <a:tr h="4267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Софинансирование</a:t>
                      </a:r>
                      <a:r>
                        <a:rPr lang="ru-RU" sz="1400" u="none" strike="noStrike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u="none" strike="noStrike" baseline="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зп</a:t>
                      </a:r>
                      <a:r>
                        <a:rPr lang="ru-RU" sz="1400" u="none" strike="noStrike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врачей и ср. медперсонала, денежные выплаты за выявление </a:t>
                      </a:r>
                      <a:r>
                        <a:rPr lang="ru-RU" sz="1400" u="none" strike="noStrike" baseline="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онкозаболеваний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000" marR="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 marL="0" marR="14400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14400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0" marR="14400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007535"/>
                  </a:ext>
                </a:extLst>
              </a:tr>
              <a:tr h="21336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АУП ТФОМС МО (субвенция + МБТ из бюджета МО)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6000" marR="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0,9</a:t>
                      </a:r>
                    </a:p>
                  </a:txBody>
                  <a:tcPr marL="0" marR="14400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</a:p>
                  </a:txBody>
                  <a:tcPr marL="0" marR="14400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14400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9592030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1814533" y="6531910"/>
            <a:ext cx="335360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67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1931" y="6425499"/>
            <a:ext cx="10818645" cy="412573"/>
          </a:xfrm>
        </p:spPr>
        <p:txBody>
          <a:bodyPr>
            <a:normAutofit fontScale="90000"/>
          </a:bodyPr>
          <a:lstStyle/>
          <a:p>
            <a:pPr algn="l"/>
            <a:r>
              <a:rPr lang="ru-RU" sz="1333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 - бюджетные ассигнования по данному направлению расходов, утверждаются изменениями в Закон о бюджете ТФОМС МО в марте очередного года;</a:t>
            </a:r>
            <a:br>
              <a:rPr lang="ru-RU" sz="1333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33" dirty="0">
                <a:latin typeface="Times New Roman" panose="02020603050405020304" pitchFamily="18" charset="0"/>
                <a:cs typeface="Times New Roman" panose="02020603050405020304" pitchFamily="18" charset="0"/>
              </a:rPr>
              <a:t>**  - без учета остатка средств на 01.01.2024 – 0,1 млрд .рублей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007D9EB-7399-4704-A0C5-9A077D6A29FE}"/>
              </a:ext>
            </a:extLst>
          </p:cNvPr>
          <p:cNvSpPr/>
          <p:nvPr/>
        </p:nvSpPr>
        <p:spPr>
          <a:xfrm>
            <a:off x="0" y="-4032"/>
            <a:ext cx="12192000" cy="34904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Структура доходов и расходов бюджета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ТФОМС МО на 2025 год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7500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6795D075-5674-45C9-A6D4-1F26F4F2E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3000" y="6356352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-7571"/>
            <a:ext cx="12192000" cy="34781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Сравнение федеральных нормативов объемов медицинской помощи на 2024 - 2025 годы</a:t>
            </a:r>
            <a:r>
              <a:rPr lang="ru-RU" dirty="0"/>
              <a:t> 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6C049BE3-F355-4C04-8311-31EC02FCA5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2916133"/>
              </p:ext>
            </p:extLst>
          </p:nvPr>
        </p:nvGraphicFramePr>
        <p:xfrm>
          <a:off x="336958" y="382734"/>
          <a:ext cx="11518083" cy="6475266"/>
        </p:xfrm>
        <a:graphic>
          <a:graphicData uri="http://schemas.openxmlformats.org/drawingml/2006/table">
            <a:tbl>
              <a:tblPr/>
              <a:tblGrid>
                <a:gridCol w="2062293">
                  <a:extLst>
                    <a:ext uri="{9D8B030D-6E8A-4147-A177-3AD203B41FA5}">
                      <a16:colId xmlns:a16="http://schemas.microsoft.com/office/drawing/2014/main" val="857663803"/>
                    </a:ext>
                  </a:extLst>
                </a:gridCol>
                <a:gridCol w="1596590">
                  <a:extLst>
                    <a:ext uri="{9D8B030D-6E8A-4147-A177-3AD203B41FA5}">
                      <a16:colId xmlns:a16="http://schemas.microsoft.com/office/drawing/2014/main" val="2182515249"/>
                    </a:ext>
                  </a:extLst>
                </a:gridCol>
                <a:gridCol w="3662246">
                  <a:extLst>
                    <a:ext uri="{9D8B030D-6E8A-4147-A177-3AD203B41FA5}">
                      <a16:colId xmlns:a16="http://schemas.microsoft.com/office/drawing/2014/main" val="2813295742"/>
                    </a:ext>
                  </a:extLst>
                </a:gridCol>
                <a:gridCol w="1156854">
                  <a:extLst>
                    <a:ext uri="{9D8B030D-6E8A-4147-A177-3AD203B41FA5}">
                      <a16:colId xmlns:a16="http://schemas.microsoft.com/office/drawing/2014/main" val="3846031725"/>
                    </a:ext>
                  </a:extLst>
                </a:gridCol>
                <a:gridCol w="1520050">
                  <a:extLst>
                    <a:ext uri="{9D8B030D-6E8A-4147-A177-3AD203B41FA5}">
                      <a16:colId xmlns:a16="http://schemas.microsoft.com/office/drawing/2014/main" val="409390730"/>
                    </a:ext>
                  </a:extLst>
                </a:gridCol>
                <a:gridCol w="1520050">
                  <a:extLst>
                    <a:ext uri="{9D8B030D-6E8A-4147-A177-3AD203B41FA5}">
                      <a16:colId xmlns:a16="http://schemas.microsoft.com/office/drawing/2014/main" val="228880266"/>
                    </a:ext>
                  </a:extLst>
                </a:gridCol>
              </a:tblGrid>
              <a:tr h="0">
                <a:tc rowSpan="2" gridSpan="3"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Медицинская помощь, предоставляемая в рамках базовой программы ОМС застрахованным лицам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Сравнение федеральных нормативов объемов медицинской помощи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1787688"/>
                  </a:ext>
                </a:extLst>
              </a:tr>
              <a:tr h="180000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2024 год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2025 год (проект ПГГ)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% отношение 2025 к 2024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2840979"/>
                  </a:ext>
                </a:extLst>
              </a:tr>
              <a:tr h="108000"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4=3/2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5197750"/>
                  </a:ext>
                </a:extLst>
              </a:tr>
              <a:tr h="0">
                <a:tc gridSpan="3">
                  <a:txBody>
                    <a:bodyPr/>
                    <a:lstStyle/>
                    <a:p>
                      <a:pPr algn="l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Скорая медицинская помощь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0,29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0,29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100,0%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1166414"/>
                  </a:ext>
                </a:extLst>
              </a:tr>
              <a:tr h="0">
                <a:tc rowSpan="26"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Медицинская помощь в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абулаторных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условиях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комплексное посещение для проведения профилактических медицинских осмотров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комплексное посещение для проведения профилактических медицинских осмотров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0,311412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0,311412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100,0%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04188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комплексное посещение в рамках диспансеризации, в т.ч.</a:t>
                      </a:r>
                      <a:endParaRPr lang="ru-RU" sz="900" dirty="0"/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комплексное посещение в рамках диспансеризации, в т.ч.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0,388591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0,388591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100,0%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318373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проведение углубленной диспансеризации</a:t>
                      </a:r>
                      <a:endParaRPr lang="ru-RU" sz="900" dirty="0"/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проведение углубленной диспансеризации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0,050758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0,050758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100,0%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530961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диспансеризация для оценки репродуктивного здоровья женщин и мужчин</a:t>
                      </a:r>
                      <a:endParaRPr lang="ru-RU" sz="900" dirty="0"/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диспансеризация для оценки репродуктивного здоровья женщин и мужчин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</a:p>
                  </a:txBody>
                  <a:tcPr marL="2862" marR="2862" marT="2862" marB="0" anchor="b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0,13</a:t>
                      </a:r>
                    </a:p>
                  </a:txBody>
                  <a:tcPr marL="2862" marR="2862" marT="2862" marB="0" anchor="b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5473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женщины</a:t>
                      </a:r>
                      <a:endParaRPr lang="ru-RU" sz="900" dirty="0"/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женщины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</a:p>
                  </a:txBody>
                  <a:tcPr marL="2862" marR="2862" marT="2862" marB="0" anchor="b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0,06</a:t>
                      </a:r>
                    </a:p>
                  </a:txBody>
                  <a:tcPr marL="2862" marR="2862" marT="2862" marB="0" anchor="b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083911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мужчины</a:t>
                      </a:r>
                      <a:endParaRPr lang="ru-RU" sz="900" dirty="0"/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мужчины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</a:p>
                  </a:txBody>
                  <a:tcPr marL="2862" marR="2862" marT="2862" marB="0" anchor="b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0,06</a:t>
                      </a:r>
                    </a:p>
                  </a:txBody>
                  <a:tcPr marL="2862" marR="2862" marT="2862" marB="0" anchor="b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0636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посещения с иными целями</a:t>
                      </a:r>
                      <a:endParaRPr lang="ru-RU" sz="900" dirty="0"/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посещения с иными целями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2,133264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2,700712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effectLst/>
                          <a:latin typeface="Times New Roman" panose="02020603050405020304" pitchFamily="18" charset="0"/>
                        </a:rPr>
                        <a:t>126,6%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923961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посещения по неотложной помощи</a:t>
                      </a:r>
                      <a:endParaRPr lang="ru-RU" sz="900" dirty="0"/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посещения по неотложной помощи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0,54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0,531162119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9C0006"/>
                          </a:solidFill>
                          <a:effectLst/>
                          <a:latin typeface="Times New Roman" panose="02020603050405020304" pitchFamily="18" charset="0"/>
                        </a:rPr>
                        <a:t>98,4%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275370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обращения по заболеваниям </a:t>
                      </a:r>
                      <a:endParaRPr lang="ru-RU" sz="900" dirty="0"/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обращения по заболеваниям 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1,7877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1,758441703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9C0006"/>
                          </a:solidFill>
                          <a:effectLst/>
                          <a:latin typeface="Times New Roman" panose="02020603050405020304" pitchFamily="18" charset="0"/>
                        </a:rPr>
                        <a:t>98,4%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64996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КТ</a:t>
                      </a:r>
                      <a:endParaRPr lang="ru-RU" sz="900" dirty="0"/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КТ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0,050465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0,058035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effectLst/>
                          <a:latin typeface="Times New Roman" panose="02020603050405020304" pitchFamily="18" charset="0"/>
                        </a:rPr>
                        <a:t>115,0%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98618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МРТ</a:t>
                      </a:r>
                      <a:endParaRPr lang="ru-RU" sz="900" dirty="0"/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МРТ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0,018179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0,020906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effectLst/>
                          <a:latin typeface="Times New Roman" panose="02020603050405020304" pitchFamily="18" charset="0"/>
                        </a:rPr>
                        <a:t>115,0%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62264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УЗИ сердечно-сосудистой системы</a:t>
                      </a:r>
                      <a:endParaRPr lang="ru-RU" sz="900" dirty="0"/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УЗИ сердечно-сосудистой системы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0,09489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0,113868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effectLst/>
                          <a:latin typeface="Times New Roman" panose="02020603050405020304" pitchFamily="18" charset="0"/>
                        </a:rPr>
                        <a:t>120,0%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08579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Эндоскопические диагностические исследования</a:t>
                      </a:r>
                      <a:endParaRPr lang="ru-RU" sz="900"/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Эндоскопические диагностические исследования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0,030918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0,035556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effectLst/>
                          <a:latin typeface="Times New Roman" panose="02020603050405020304" pitchFamily="18" charset="0"/>
                        </a:rPr>
                        <a:t>115,0%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075878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Молекулярно-биологические исследования с целью диагностики онкологических заболеваний и подбора противоопухолевой лекарственной терапии </a:t>
                      </a:r>
                      <a:endParaRPr lang="ru-RU" sz="900" dirty="0"/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Молекулярно-биологические исследования с целью диагностики онкологических заболеваний и подбора противоопухолевой лекарственной терапии 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0,00112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0,001344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effectLst/>
                          <a:latin typeface="Times New Roman" panose="02020603050405020304" pitchFamily="18" charset="0"/>
                        </a:rPr>
                        <a:t>120,0%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255223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Паталогоанатомические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 исследования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биопсийного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(операционного) материала с целью диагностики онкологических заболеваний и подбора противоопухолевой лекарственной терапии </a:t>
                      </a:r>
                      <a:endParaRPr lang="ru-RU" sz="900" dirty="0"/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Паталогоанатомические  исследования биопсийного (операционного) материала с целью диагностики онкологических заболеваний и подбора противоопухолевой лекарственной терапии 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0,015192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0,01823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effectLst/>
                          <a:latin typeface="Times New Roman" panose="02020603050405020304" pitchFamily="18" charset="0"/>
                        </a:rPr>
                        <a:t>120,0%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434733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ПЭТ-КТ при онкологических заболеваниях</a:t>
                      </a:r>
                      <a:endParaRPr lang="ru-RU" sz="900" dirty="0"/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ПЭТ-КТ при онкологических заболеваниях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0,00204703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988755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Школа сахарного диабета</a:t>
                      </a:r>
                      <a:endParaRPr lang="ru-RU" sz="900" dirty="0"/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Школа сахарного диабета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0,005595215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865498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тестирование на выявление новой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коронавирусной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инфекции (COVID-19)</a:t>
                      </a:r>
                      <a:endParaRPr lang="ru-RU" sz="900" dirty="0"/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тестирование на выявление новой коронавирусной инфекции (COVID-19)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0,102799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Убрали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AB8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Убрали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AB8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10977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диспансерное наблюдение, всего, в том числе по поводу</a:t>
                      </a:r>
                      <a:endParaRPr lang="ru-RU" sz="900" dirty="0"/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диспансерное наблюдение, всего, в том числе по поводу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0,261736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0,257452312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9C0006"/>
                          </a:solidFill>
                          <a:effectLst/>
                          <a:latin typeface="Times New Roman" panose="02020603050405020304" pitchFamily="18" charset="0"/>
                        </a:rPr>
                        <a:t>98,4%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28141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онкологических заболеваний</a:t>
                      </a:r>
                      <a:endParaRPr lang="ru-RU" sz="900" dirty="0"/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онкологических заболеваний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0,04505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0,04431576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9C0006"/>
                          </a:solidFill>
                          <a:effectLst/>
                          <a:latin typeface="Times New Roman" panose="02020603050405020304" pitchFamily="18" charset="0"/>
                        </a:rPr>
                        <a:t>98,4%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881941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сахарного диабета</a:t>
                      </a:r>
                      <a:endParaRPr lang="ru-RU" sz="900" dirty="0"/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сахарного диабета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0,0598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0,05882232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9C0006"/>
                          </a:solidFill>
                          <a:effectLst/>
                          <a:latin typeface="Times New Roman" panose="02020603050405020304" pitchFamily="18" charset="0"/>
                        </a:rPr>
                        <a:t>98,4%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770469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болезней системы кровообращения</a:t>
                      </a:r>
                      <a:endParaRPr lang="ru-RU" sz="900" dirty="0"/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болезней системы кровообращения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0,12521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0,123159093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9C0006"/>
                          </a:solidFill>
                          <a:effectLst/>
                          <a:latin typeface="Times New Roman" panose="02020603050405020304" pitchFamily="18" charset="0"/>
                        </a:rPr>
                        <a:t>98,4%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459845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диспансерное наблюдение с применением персональных помощников, в том числе:</a:t>
                      </a:r>
                      <a:endParaRPr lang="ru-RU" sz="900" dirty="0"/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диспансерное наблюдение с применением персональных помощников, в том числе: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0,009761132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33314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персоналные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помощники СД</a:t>
                      </a:r>
                      <a:endParaRPr lang="ru-RU" sz="900" dirty="0"/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персоналные помощники СД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0,000643641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357578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персоналные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помощники АГ</a:t>
                      </a:r>
                      <a:endParaRPr lang="ru-RU" sz="900" dirty="0"/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персоналные помощники АГ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0,009117491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17073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посещения с профилактическими целями центров здоровья</a:t>
                      </a:r>
                      <a:endParaRPr lang="ru-RU" sz="900" dirty="0"/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посещения с профилактическими целями центров здоровья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0,022035048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5027355"/>
                  </a:ext>
                </a:extLst>
              </a:tr>
              <a:tr h="0">
                <a:tc gridSpan="3">
                  <a:txBody>
                    <a:bodyPr/>
                    <a:lstStyle/>
                    <a:p>
                      <a:pPr algn="l" rtl="0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Дневной стационар, всего, в том числе</a:t>
                      </a:r>
                    </a:p>
                  </a:txBody>
                  <a:tcPr marL="2862" marR="2862" marT="2862" marB="0" anchor="b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0,070478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0,068233343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9C0006"/>
                          </a:solidFill>
                          <a:effectLst/>
                          <a:latin typeface="Times New Roman" panose="02020603050405020304" pitchFamily="18" charset="0"/>
                        </a:rPr>
                        <a:t>96,8%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721"/>
                  </a:ext>
                </a:extLst>
              </a:tr>
              <a:tr h="0">
                <a:tc gridSpan="3">
                  <a:txBody>
                    <a:bodyPr/>
                    <a:lstStyle/>
                    <a:p>
                      <a:pPr algn="l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иные профили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0,058677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0,055943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9C0006"/>
                          </a:solidFill>
                          <a:effectLst/>
                          <a:latin typeface="Times New Roman" panose="02020603050405020304" pitchFamily="18" charset="0"/>
                        </a:rPr>
                        <a:t>95,3%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5675304"/>
                  </a:ext>
                </a:extLst>
              </a:tr>
              <a:tr h="0">
                <a:tc gridSpan="3">
                  <a:txBody>
                    <a:bodyPr/>
                    <a:lstStyle/>
                    <a:p>
                      <a:pPr algn="l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онкология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0,010964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0,010964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100,0%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8012948"/>
                  </a:ext>
                </a:extLst>
              </a:tr>
              <a:tr h="0">
                <a:tc gridSpan="3">
                  <a:txBody>
                    <a:bodyPr/>
                    <a:lstStyle/>
                    <a:p>
                      <a:pPr algn="l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при экстракорпоральном оплодотворении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0,00056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0,000644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Times New Roman" panose="02020603050405020304" pitchFamily="18" charset="0"/>
                        </a:rPr>
                        <a:t>115,0%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6919021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вирусный гепатит </a:t>
                      </a: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rtl="0" fontAlgn="ctr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862" marR="2862" marT="286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862" marR="2862" marT="2862" marB="0" anchor="ctr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0,000277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0,000682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Times New Roman" panose="02020603050405020304" pitchFamily="18" charset="0"/>
                        </a:rPr>
                        <a:t>245,9%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061028"/>
                  </a:ext>
                </a:extLst>
              </a:tr>
              <a:tr h="0">
                <a:tc gridSpan="3">
                  <a:txBody>
                    <a:bodyPr/>
                    <a:lstStyle/>
                    <a:p>
                      <a:pPr algn="l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Стационарная медицинская помощь, всего, в том числе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0,170758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0,188591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Times New Roman" panose="02020603050405020304" pitchFamily="18" charset="0"/>
                        </a:rPr>
                        <a:t>110,4%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8376290"/>
                  </a:ext>
                </a:extLst>
              </a:tr>
              <a:tr h="0">
                <a:tc gridSpan="3">
                  <a:txBody>
                    <a:bodyPr/>
                    <a:lstStyle/>
                    <a:p>
                      <a:pPr algn="l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иные профили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0,161832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0,178015087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Times New Roman" panose="02020603050405020304" pitchFamily="18" charset="0"/>
                        </a:rPr>
                        <a:t>110,0%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3324777"/>
                  </a:ext>
                </a:extLst>
              </a:tr>
              <a:tr h="0">
                <a:tc gridSpan="3">
                  <a:txBody>
                    <a:bodyPr/>
                    <a:lstStyle/>
                    <a:p>
                      <a:pPr algn="l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онкология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0,008926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0,008926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100,0%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7073651"/>
                  </a:ext>
                </a:extLst>
              </a:tr>
              <a:tr h="0">
                <a:tc gridSpan="3">
                  <a:txBody>
                    <a:bodyPr/>
                    <a:lstStyle/>
                    <a:p>
                      <a:pPr algn="l" rtl="0" fontAlgn="ctr"/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Стентирование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для больных с инфарктом миокарда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0,001573354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8752056"/>
                  </a:ext>
                </a:extLst>
              </a:tr>
              <a:tr h="0">
                <a:tc gridSpan="3">
                  <a:txBody>
                    <a:bodyPr/>
                    <a:lstStyle/>
                    <a:p>
                      <a:pPr algn="l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Эндоваскулярная, хирургическая коррекция нарушений ритма сердца без имплантации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0,000076559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3925941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Медицинская реабилитация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rtl="0" fontAlgn="ctr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862" marR="2862" marT="286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862" marR="2862" marT="286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862" marR="2862" marT="286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862" marR="2862" marT="286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862" marR="2862" marT="2862" marB="0" anchor="ctr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112347"/>
                  </a:ext>
                </a:extLst>
              </a:tr>
              <a:tr h="0">
                <a:tc gridSpan="3">
                  <a:txBody>
                    <a:bodyPr/>
                    <a:lstStyle/>
                    <a:p>
                      <a:pPr algn="l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 амбулаторных условиях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0,003116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0,004518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Times New Roman" panose="02020603050405020304" pitchFamily="18" charset="0"/>
                        </a:rPr>
                        <a:t>145,0%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7351313"/>
                  </a:ext>
                </a:extLst>
              </a:tr>
              <a:tr h="0">
                <a:tc gridSpan="3">
                  <a:txBody>
                    <a:bodyPr/>
                    <a:lstStyle/>
                    <a:p>
                      <a:pPr algn="l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 условиях дневных стационаров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0,002601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0,00313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Times New Roman" panose="02020603050405020304" pitchFamily="18" charset="0"/>
                        </a:rPr>
                        <a:t>120,3%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1876836"/>
                  </a:ext>
                </a:extLst>
              </a:tr>
              <a:tr h="0">
                <a:tc gridSpan="3">
                  <a:txBody>
                    <a:bodyPr/>
                    <a:lstStyle/>
                    <a:p>
                      <a:pPr algn="l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 стационарных условиях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0,005426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0,007379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Times New Roman" panose="02020603050405020304" pitchFamily="18" charset="0"/>
                        </a:rPr>
                        <a:t>136,0%</a:t>
                      </a:r>
                    </a:p>
                  </a:txBody>
                  <a:tcPr marL="2862" marR="2862" marT="2862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4442171"/>
                  </a:ext>
                </a:extLst>
              </a:tr>
            </a:tbl>
          </a:graphicData>
        </a:graphic>
      </p:graphicFrame>
      <p:sp>
        <p:nvSpPr>
          <p:cNvPr id="14" name="Блок-схема: альтернативный процесс 13">
            <a:extLst>
              <a:ext uri="{FF2B5EF4-FFF2-40B4-BE49-F238E27FC236}">
                <a16:creationId xmlns:a16="http://schemas.microsoft.com/office/drawing/2014/main" id="{05B1EA55-4189-4727-8EB1-02DDA2C27576}"/>
              </a:ext>
            </a:extLst>
          </p:cNvPr>
          <p:cNvSpPr/>
          <p:nvPr/>
        </p:nvSpPr>
        <p:spPr>
          <a:xfrm>
            <a:off x="3908079" y="4615691"/>
            <a:ext cx="546475" cy="132477"/>
          </a:xfrm>
          <a:prstGeom prst="flowChartAlternateProcess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new</a:t>
            </a: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3" name="Блок-схема: альтернативный процесс 12">
            <a:extLst>
              <a:ext uri="{FF2B5EF4-FFF2-40B4-BE49-F238E27FC236}">
                <a16:creationId xmlns:a16="http://schemas.microsoft.com/office/drawing/2014/main" id="{80257B4D-BD46-4868-853C-379B354C626C}"/>
              </a:ext>
            </a:extLst>
          </p:cNvPr>
          <p:cNvSpPr/>
          <p:nvPr/>
        </p:nvSpPr>
        <p:spPr>
          <a:xfrm>
            <a:off x="4604960" y="3356339"/>
            <a:ext cx="546475" cy="132477"/>
          </a:xfrm>
          <a:prstGeom prst="flowChartAlternateProcess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new</a:t>
            </a: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5" name="Блок-схема: альтернативный процесс 14">
            <a:extLst>
              <a:ext uri="{FF2B5EF4-FFF2-40B4-BE49-F238E27FC236}">
                <a16:creationId xmlns:a16="http://schemas.microsoft.com/office/drawing/2014/main" id="{CC5F2BA7-EC84-4638-B408-C8CDBD0B67C6}"/>
              </a:ext>
            </a:extLst>
          </p:cNvPr>
          <p:cNvSpPr/>
          <p:nvPr/>
        </p:nvSpPr>
        <p:spPr>
          <a:xfrm>
            <a:off x="4604960" y="3520740"/>
            <a:ext cx="546475" cy="132477"/>
          </a:xfrm>
          <a:prstGeom prst="flowChartAlternateProcess">
            <a:avLst/>
          </a:prstGeom>
          <a:solidFill>
            <a:srgbClr val="F6AB8B"/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new</a:t>
            </a: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9" name="Блок-схема: альтернативный процесс 18">
            <a:extLst>
              <a:ext uri="{FF2B5EF4-FFF2-40B4-BE49-F238E27FC236}">
                <a16:creationId xmlns:a16="http://schemas.microsoft.com/office/drawing/2014/main" id="{85CB3C45-B267-4455-9767-FAA6C923C5EB}"/>
              </a:ext>
            </a:extLst>
          </p:cNvPr>
          <p:cNvSpPr/>
          <p:nvPr/>
        </p:nvSpPr>
        <p:spPr>
          <a:xfrm>
            <a:off x="6598148" y="4332736"/>
            <a:ext cx="546475" cy="132477"/>
          </a:xfrm>
          <a:prstGeom prst="flowChartAlternateProcess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new</a:t>
            </a: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0" name="Блок-схема: альтернативный процесс 19">
            <a:extLst>
              <a:ext uri="{FF2B5EF4-FFF2-40B4-BE49-F238E27FC236}">
                <a16:creationId xmlns:a16="http://schemas.microsoft.com/office/drawing/2014/main" id="{5BC1A760-BE0A-4804-9E5B-CACE08F68508}"/>
              </a:ext>
            </a:extLst>
          </p:cNvPr>
          <p:cNvSpPr/>
          <p:nvPr/>
        </p:nvSpPr>
        <p:spPr>
          <a:xfrm>
            <a:off x="3908079" y="4465213"/>
            <a:ext cx="546475" cy="132477"/>
          </a:xfrm>
          <a:prstGeom prst="flowChartAlternateProcess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new</a:t>
            </a: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1" name="Блок-схема: альтернативный процесс 20">
            <a:extLst>
              <a:ext uri="{FF2B5EF4-FFF2-40B4-BE49-F238E27FC236}">
                <a16:creationId xmlns:a16="http://schemas.microsoft.com/office/drawing/2014/main" id="{AEBB2DB8-1A26-4CB9-8AB7-E65B4BD55075}"/>
              </a:ext>
            </a:extLst>
          </p:cNvPr>
          <p:cNvSpPr/>
          <p:nvPr/>
        </p:nvSpPr>
        <p:spPr>
          <a:xfrm>
            <a:off x="5377938" y="4748168"/>
            <a:ext cx="546475" cy="132477"/>
          </a:xfrm>
          <a:prstGeom prst="flowChartAlternateProcess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new</a:t>
            </a: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2" name="Блок-схема: альтернативный процесс 21">
            <a:extLst>
              <a:ext uri="{FF2B5EF4-FFF2-40B4-BE49-F238E27FC236}">
                <a16:creationId xmlns:a16="http://schemas.microsoft.com/office/drawing/2014/main" id="{6EB89871-953D-4C3C-8F01-2FAA4D999058}"/>
              </a:ext>
            </a:extLst>
          </p:cNvPr>
          <p:cNvSpPr/>
          <p:nvPr/>
        </p:nvSpPr>
        <p:spPr>
          <a:xfrm>
            <a:off x="6095999" y="1404160"/>
            <a:ext cx="546475" cy="132477"/>
          </a:xfrm>
          <a:prstGeom prst="flowChartAlternateProcess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new</a:t>
            </a: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3" name="Блок-схема: альтернативный процесс 22">
            <a:extLst>
              <a:ext uri="{FF2B5EF4-FFF2-40B4-BE49-F238E27FC236}">
                <a16:creationId xmlns:a16="http://schemas.microsoft.com/office/drawing/2014/main" id="{B1AB804C-F8D8-40B8-8A0B-2FCFB980A9B2}"/>
              </a:ext>
            </a:extLst>
          </p:cNvPr>
          <p:cNvSpPr/>
          <p:nvPr/>
        </p:nvSpPr>
        <p:spPr>
          <a:xfrm>
            <a:off x="3025837" y="1536637"/>
            <a:ext cx="546475" cy="132477"/>
          </a:xfrm>
          <a:prstGeom prst="flowChartAlternateProcess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new</a:t>
            </a: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4" name="Блок-схема: альтернативный процесс 23">
            <a:extLst>
              <a:ext uri="{FF2B5EF4-FFF2-40B4-BE49-F238E27FC236}">
                <a16:creationId xmlns:a16="http://schemas.microsoft.com/office/drawing/2014/main" id="{4624B3BE-ACB8-4674-B226-16F1DF27AFB2}"/>
              </a:ext>
            </a:extLst>
          </p:cNvPr>
          <p:cNvSpPr/>
          <p:nvPr/>
        </p:nvSpPr>
        <p:spPr>
          <a:xfrm>
            <a:off x="3025837" y="1694281"/>
            <a:ext cx="546475" cy="132477"/>
          </a:xfrm>
          <a:prstGeom prst="flowChartAlternateProcess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new</a:t>
            </a: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5" name="Блок-схема: альтернативный процесс 24">
            <a:extLst>
              <a:ext uri="{FF2B5EF4-FFF2-40B4-BE49-F238E27FC236}">
                <a16:creationId xmlns:a16="http://schemas.microsoft.com/office/drawing/2014/main" id="{C02ABCB2-EC35-4369-8935-F0D4D0F59220}"/>
              </a:ext>
            </a:extLst>
          </p:cNvPr>
          <p:cNvSpPr/>
          <p:nvPr/>
        </p:nvSpPr>
        <p:spPr>
          <a:xfrm>
            <a:off x="3025838" y="6016303"/>
            <a:ext cx="546475" cy="132477"/>
          </a:xfrm>
          <a:prstGeom prst="flowChartAlternateProcess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new</a:t>
            </a: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6" name="Блок-схема: альтернативный процесс 25">
            <a:extLst>
              <a:ext uri="{FF2B5EF4-FFF2-40B4-BE49-F238E27FC236}">
                <a16:creationId xmlns:a16="http://schemas.microsoft.com/office/drawing/2014/main" id="{36E2B66E-82A1-4FB4-8C95-16765BA35081}"/>
              </a:ext>
            </a:extLst>
          </p:cNvPr>
          <p:cNvSpPr/>
          <p:nvPr/>
        </p:nvSpPr>
        <p:spPr>
          <a:xfrm>
            <a:off x="4663090" y="6148780"/>
            <a:ext cx="546475" cy="132477"/>
          </a:xfrm>
          <a:prstGeom prst="flowChartAlternateProcess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new</a:t>
            </a: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B860E93-732E-4201-A3D1-B91AC5878D79}"/>
              </a:ext>
            </a:extLst>
          </p:cNvPr>
          <p:cNvSpPr txBox="1"/>
          <p:nvPr/>
        </p:nvSpPr>
        <p:spPr>
          <a:xfrm>
            <a:off x="11814533" y="6531910"/>
            <a:ext cx="335360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67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057008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A33DF453-68F2-4E2B-8B42-6386D51380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9010" y="896295"/>
            <a:ext cx="10999960" cy="5748951"/>
          </a:xfrm>
          <a:solidFill>
            <a:schemeClr val="accent1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Увеличение ожидаемой продолжительности жизни до 78 лет к 2030 году и до 81 года к 2036 году, в том числе опережающий рост показателей ожидаемой продолжительности здоровой жизни</a:t>
            </a:r>
          </a:p>
          <a:p>
            <a:pPr marL="363085" indent="-285281"/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78314" indent="-448094">
              <a:lnSpc>
                <a:spcPct val="114000"/>
              </a:lnSpc>
              <a:spcAft>
                <a:spcPts val="1089"/>
              </a:spcAft>
              <a:buFont typeface="+mj-lt"/>
              <a:buAutoNum type="romanUcPeriod"/>
            </a:pP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здорового образа жизни и создание условий для своевременной профилактики заболеваний</a:t>
            </a:r>
          </a:p>
          <a:p>
            <a:pPr marL="978314" indent="-448094">
              <a:lnSpc>
                <a:spcPct val="114000"/>
              </a:lnSpc>
              <a:spcAft>
                <a:spcPts val="1089"/>
              </a:spcAft>
              <a:buFont typeface="+mj-lt"/>
              <a:buAutoNum type="romanUcPeriod"/>
            </a:pP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доступности и качества первичной медико-санитарной помощи</a:t>
            </a:r>
          </a:p>
          <a:p>
            <a:pPr marL="978314" indent="-448094">
              <a:lnSpc>
                <a:spcPct val="114000"/>
              </a:lnSpc>
              <a:spcAft>
                <a:spcPts val="1089"/>
              </a:spcAft>
              <a:buFont typeface="+mj-lt"/>
              <a:buAutoNum type="romanUcPeriod"/>
            </a:pP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Увеличение количества сохраненных жизней за счет реализации программ по борьбе с отдельными заболеваниями</a:t>
            </a:r>
          </a:p>
          <a:p>
            <a:pPr marL="978314" indent="-448094">
              <a:lnSpc>
                <a:spcPct val="114000"/>
              </a:lnSpc>
              <a:spcAft>
                <a:spcPts val="1089"/>
              </a:spcAft>
              <a:buFont typeface="+mj-lt"/>
              <a:buAutoNum type="romanUcPeriod"/>
            </a:pP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экстренной медицинской помощи</a:t>
            </a:r>
          </a:p>
          <a:p>
            <a:pPr marL="978314" indent="-448094">
              <a:lnSpc>
                <a:spcPct val="114000"/>
              </a:lnSpc>
              <a:spcAft>
                <a:spcPts val="1089"/>
              </a:spcAft>
              <a:buFont typeface="+mj-lt"/>
              <a:buAutoNum type="romanUcPeriod"/>
            </a:pP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Увеличение доступности современных методов диагностики и лечения заболеваний, разработанных в модернизированных федеральных медицинских, научных и образовательных (при наличии клиники) организациях</a:t>
            </a:r>
          </a:p>
          <a:p>
            <a:pPr marL="978314" indent="-448094">
              <a:lnSpc>
                <a:spcPct val="114000"/>
              </a:lnSpc>
              <a:spcAft>
                <a:spcPts val="1089"/>
              </a:spcAft>
              <a:buFont typeface="+mj-lt"/>
              <a:buAutoNum type="romanUcPeriod"/>
            </a:pP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доступности медицинской помощи по медицинской реабилитации</a:t>
            </a:r>
          </a:p>
          <a:p>
            <a:pPr marL="978314" indent="-448094">
              <a:lnSpc>
                <a:spcPct val="114000"/>
              </a:lnSpc>
              <a:spcAft>
                <a:spcPts val="1089"/>
              </a:spcAft>
              <a:buFont typeface="+mj-lt"/>
              <a:buAutoNum type="romanUcPeriod"/>
            </a:pP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Преодоление дефицита медицинских кадров</a:t>
            </a:r>
          </a:p>
          <a:p>
            <a:pPr marL="978314" indent="-448094">
              <a:lnSpc>
                <a:spcPct val="114000"/>
              </a:lnSpc>
              <a:spcAft>
                <a:spcPts val="1089"/>
              </a:spcAft>
              <a:buFont typeface="+mj-lt"/>
              <a:buAutoNum type="romanUcPeriod"/>
            </a:pP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и запуск цифровой платформы, способствующей формированию, поддержанию и сохранению здоровья человека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83956B0-7414-4DDA-B850-4B44DC949449}"/>
              </a:ext>
            </a:extLst>
          </p:cNvPr>
          <p:cNvSpPr/>
          <p:nvPr/>
        </p:nvSpPr>
        <p:spPr>
          <a:xfrm>
            <a:off x="679010" y="572228"/>
            <a:ext cx="82523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КЛЮЧЕВЫЕ НАПРАВЛЕНИЯ МЕР НА ПУТИ К НАЦИОНАЛЬНОЙ ЦЕЛИ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60A6EEA4-499E-4665-8384-4ABB3C7ED28E}"/>
              </a:ext>
            </a:extLst>
          </p:cNvPr>
          <p:cNvSpPr/>
          <p:nvPr/>
        </p:nvSpPr>
        <p:spPr>
          <a:xfrm>
            <a:off x="0" y="-7571"/>
            <a:ext cx="12192000" cy="34781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НАЦИОНАЛЬНЫЙ ПРОЕКТ «ПРОДОЛЖИТЕЛЬНАЯ И АКТИВНАЯ ЖИЗНЬ»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D6752D-0857-4242-85E1-D2B463A941BE}"/>
              </a:ext>
            </a:extLst>
          </p:cNvPr>
          <p:cNvSpPr txBox="1"/>
          <p:nvPr/>
        </p:nvSpPr>
        <p:spPr>
          <a:xfrm>
            <a:off x="11814533" y="6531910"/>
            <a:ext cx="335360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67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153907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31336E70-7138-47EB-9170-26FC1D00D6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68825"/>
              </p:ext>
            </p:extLst>
          </p:nvPr>
        </p:nvGraphicFramePr>
        <p:xfrm>
          <a:off x="271369" y="575950"/>
          <a:ext cx="11360916" cy="784134"/>
        </p:xfrm>
        <a:graphic>
          <a:graphicData uri="http://schemas.openxmlformats.org/drawingml/2006/table">
            <a:tbl>
              <a:tblPr/>
              <a:tblGrid>
                <a:gridCol w="7344000">
                  <a:extLst>
                    <a:ext uri="{9D8B030D-6E8A-4147-A177-3AD203B41FA5}">
                      <a16:colId xmlns:a16="http://schemas.microsoft.com/office/drawing/2014/main" val="4286901426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661854088"/>
                    </a:ext>
                  </a:extLst>
                </a:gridCol>
                <a:gridCol w="519486">
                  <a:extLst>
                    <a:ext uri="{9D8B030D-6E8A-4147-A177-3AD203B41FA5}">
                      <a16:colId xmlns:a16="http://schemas.microsoft.com/office/drawing/2014/main" val="2583459855"/>
                    </a:ext>
                  </a:extLst>
                </a:gridCol>
                <a:gridCol w="519486">
                  <a:extLst>
                    <a:ext uri="{9D8B030D-6E8A-4147-A177-3AD203B41FA5}">
                      <a16:colId xmlns:a16="http://schemas.microsoft.com/office/drawing/2014/main" val="803131987"/>
                    </a:ext>
                  </a:extLst>
                </a:gridCol>
                <a:gridCol w="519486">
                  <a:extLst>
                    <a:ext uri="{9D8B030D-6E8A-4147-A177-3AD203B41FA5}">
                      <a16:colId xmlns:a16="http://schemas.microsoft.com/office/drawing/2014/main" val="2751363317"/>
                    </a:ext>
                  </a:extLst>
                </a:gridCol>
                <a:gridCol w="519486">
                  <a:extLst>
                    <a:ext uri="{9D8B030D-6E8A-4147-A177-3AD203B41FA5}">
                      <a16:colId xmlns:a16="http://schemas.microsoft.com/office/drawing/2014/main" val="4023718832"/>
                    </a:ext>
                  </a:extLst>
                </a:gridCol>
                <a:gridCol w="519486">
                  <a:extLst>
                    <a:ext uri="{9D8B030D-6E8A-4147-A177-3AD203B41FA5}">
                      <a16:colId xmlns:a16="http://schemas.microsoft.com/office/drawing/2014/main" val="3522155884"/>
                    </a:ext>
                  </a:extLst>
                </a:gridCol>
                <a:gridCol w="519486">
                  <a:extLst>
                    <a:ext uri="{9D8B030D-6E8A-4147-A177-3AD203B41FA5}">
                      <a16:colId xmlns:a16="http://schemas.microsoft.com/office/drawing/2014/main" val="2918412296"/>
                    </a:ext>
                  </a:extLst>
                </a:gridCol>
              </a:tblGrid>
              <a:tr h="26137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Наименование показателей нацпроекта, ед. изм.</a:t>
                      </a:r>
                    </a:p>
                  </a:txBody>
                  <a:tcPr marL="8117" marR="8117" marT="811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2023 (база)</a:t>
                      </a:r>
                    </a:p>
                  </a:txBody>
                  <a:tcPr marL="8117" marR="8117" marT="811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2025</a:t>
                      </a:r>
                    </a:p>
                  </a:txBody>
                  <a:tcPr marL="8117" marR="8117" marT="811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2026</a:t>
                      </a:r>
                    </a:p>
                  </a:txBody>
                  <a:tcPr marL="8117" marR="8117" marT="811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2027</a:t>
                      </a:r>
                    </a:p>
                  </a:txBody>
                  <a:tcPr marL="8117" marR="8117" marT="811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2028</a:t>
                      </a:r>
                    </a:p>
                  </a:txBody>
                  <a:tcPr marL="8117" marR="8117" marT="811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2029</a:t>
                      </a:r>
                    </a:p>
                  </a:txBody>
                  <a:tcPr marL="8117" marR="8117" marT="811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2030</a:t>
                      </a:r>
                    </a:p>
                  </a:txBody>
                  <a:tcPr marL="8117" marR="8117" marT="811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490069"/>
                  </a:ext>
                </a:extLst>
              </a:tr>
              <a:tr h="26137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Показатель 1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«Ожидаемая продолжительность жизни при рождении», лет</a:t>
                      </a:r>
                    </a:p>
                  </a:txBody>
                  <a:tcPr marL="8117" marR="8117" marT="811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73,4</a:t>
                      </a:r>
                    </a:p>
                  </a:txBody>
                  <a:tcPr marL="8117" marR="8117" marT="811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74,5</a:t>
                      </a:r>
                    </a:p>
                  </a:txBody>
                  <a:tcPr marL="8117" marR="8117" marT="811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75,16</a:t>
                      </a:r>
                    </a:p>
                  </a:txBody>
                  <a:tcPr marL="8117" marR="8117" marT="811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75,87</a:t>
                      </a:r>
                    </a:p>
                  </a:txBody>
                  <a:tcPr marL="8117" marR="8117" marT="811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76,58</a:t>
                      </a:r>
                    </a:p>
                  </a:txBody>
                  <a:tcPr marL="8117" marR="8117" marT="811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77,29</a:t>
                      </a:r>
                    </a:p>
                  </a:txBody>
                  <a:tcPr marL="8117" marR="8117" marT="811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78,0</a:t>
                      </a:r>
                    </a:p>
                  </a:txBody>
                  <a:tcPr marL="8117" marR="8117" marT="811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9082338"/>
                  </a:ext>
                </a:extLst>
              </a:tr>
              <a:tr h="26137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Показатель 2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«Ожидаемая продолжительность жизни при рождении сельского населения», лет</a:t>
                      </a:r>
                    </a:p>
                  </a:txBody>
                  <a:tcPr marL="8117" marR="8117" marT="811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72,1</a:t>
                      </a:r>
                    </a:p>
                  </a:txBody>
                  <a:tcPr marL="8117" marR="8117" marT="811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73,4</a:t>
                      </a:r>
                    </a:p>
                  </a:txBody>
                  <a:tcPr marL="8117" marR="8117" marT="811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74,16</a:t>
                      </a:r>
                    </a:p>
                  </a:txBody>
                  <a:tcPr marL="8117" marR="8117" marT="811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74,97</a:t>
                      </a:r>
                    </a:p>
                  </a:txBody>
                  <a:tcPr marL="8117" marR="8117" marT="811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75,78</a:t>
                      </a:r>
                    </a:p>
                  </a:txBody>
                  <a:tcPr marL="8117" marR="8117" marT="811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76,59</a:t>
                      </a:r>
                    </a:p>
                  </a:txBody>
                  <a:tcPr marL="8117" marR="8117" marT="811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77,5</a:t>
                      </a:r>
                    </a:p>
                  </a:txBody>
                  <a:tcPr marL="8117" marR="8117" marT="811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5276084"/>
                  </a:ext>
                </a:extLst>
              </a:tr>
            </a:tbl>
          </a:graphicData>
        </a:graphic>
      </p:graphicFrame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C7B40155-40FD-4F90-B240-D508221DA2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4792984"/>
              </p:ext>
            </p:extLst>
          </p:nvPr>
        </p:nvGraphicFramePr>
        <p:xfrm>
          <a:off x="1272385" y="1595790"/>
          <a:ext cx="9647229" cy="439933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647229">
                  <a:extLst>
                    <a:ext uri="{9D8B030D-6E8A-4147-A177-3AD203B41FA5}">
                      <a16:colId xmlns:a16="http://schemas.microsoft.com/office/drawing/2014/main" val="1737050666"/>
                    </a:ext>
                  </a:extLst>
                </a:gridCol>
                <a:gridCol w="7452000">
                  <a:extLst>
                    <a:ext uri="{9D8B030D-6E8A-4147-A177-3AD203B41FA5}">
                      <a16:colId xmlns:a16="http://schemas.microsoft.com/office/drawing/2014/main" val="1782044871"/>
                    </a:ext>
                  </a:extLst>
                </a:gridCol>
                <a:gridCol w="1548000">
                  <a:extLst>
                    <a:ext uri="{9D8B030D-6E8A-4147-A177-3AD203B41FA5}">
                      <a16:colId xmlns:a16="http://schemas.microsoft.com/office/drawing/2014/main" val="2313655325"/>
                    </a:ext>
                  </a:extLst>
                </a:gridCol>
              </a:tblGrid>
              <a:tr h="2940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Nº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45" marR="8645" marT="8645" marB="0" anchor="ctr">
                    <a:lnL w="12700" cmpd="sng"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Федеральные проекты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Вклад в ОПЖ, лет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6928055"/>
                  </a:ext>
                </a:extLst>
              </a:tr>
              <a:tr h="29405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45" marR="8645" marT="8645" marB="0" anchor="ctr">
                    <a:lnL w="12700" cmpd="sng"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«Здоровье для каждого»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99794607"/>
                  </a:ext>
                </a:extLst>
              </a:tr>
              <a:tr h="29405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45" marR="8645" marT="8645" marB="0" anchor="ctr">
                    <a:lnL w="12700" cmpd="sng"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«Модернизация первичного звена здравоохранения РФ»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34584703"/>
                  </a:ext>
                </a:extLst>
              </a:tr>
              <a:tr h="29405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45" marR="8645" marT="8645" marB="0" anchor="ctr">
                    <a:lnL w="12700" cmpd="sng"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«Борьба с сердечно-сосудистыми заболеваниями»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43901055"/>
                  </a:ext>
                </a:extLst>
              </a:tr>
              <a:tr h="29405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45" marR="8645" marT="8645" marB="0" anchor="ctr">
                    <a:lnL w="12700" cmpd="sng"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«Борьба с онкологическими заболеваниями»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0,17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74920574"/>
                  </a:ext>
                </a:extLst>
              </a:tr>
              <a:tr h="29405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45" marR="8645" marT="8645" marB="0" anchor="ctr">
                    <a:lnL w="12700" cmpd="sng"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«Борьба с сахарным диабетом»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15214854"/>
                  </a:ext>
                </a:extLst>
              </a:tr>
              <a:tr h="34059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45" marR="8645" marT="8645" marB="0" anchor="ctr">
                    <a:lnL w="12700" cmpd="sng"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«Реализация мероприятий, направленных на борьбу с гепатитом С и минимизацию рисков распространения данного заболевания»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0,07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36004756"/>
                  </a:ext>
                </a:extLst>
              </a:tr>
              <a:tr h="29405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45" marR="8645" marT="8645" marB="0" anchor="ctr">
                    <a:lnL w="12700" cmpd="sng"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«Совершенствование экстренной медицинской помощи»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19901178"/>
                  </a:ext>
                </a:extLst>
              </a:tr>
              <a:tr h="29405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45" marR="8645" marT="8645" marB="0" anchor="ctr">
                    <a:lnL w="12700" cmpd="sng"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«Развитие федеральных медицинских, научных и образовательных (при наличии клиник) организаций»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68391526"/>
                  </a:ext>
                </a:extLst>
              </a:tr>
              <a:tr h="29405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45" marR="8645" marT="8645" marB="0" anchor="ctr">
                    <a:lnL w="12700" cmpd="sng"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«Оптимальная для восстановления здоровья медицинская реабилитация»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33904662"/>
                  </a:ext>
                </a:extLst>
              </a:tr>
              <a:tr h="29405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45" marR="8645" marT="8645" marB="0" anchor="ctr">
                    <a:lnL w="12700" cmpd="sng"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«Медицинские кадры»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57575422"/>
                  </a:ext>
                </a:extLst>
              </a:tr>
              <a:tr h="29405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45" marR="8645" marT="8645" marB="0" anchor="ctr">
                    <a:lnL w="12700" cmpd="sng"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«Национальная цифровая платформа «Здоровье»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4424271"/>
                  </a:ext>
                </a:extLst>
              </a:tr>
              <a:tr h="294050">
                <a:tc>
                  <a:txBody>
                    <a:bodyPr/>
                    <a:lstStyle/>
                    <a:p>
                      <a:pPr algn="l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45" marR="8645" marT="8645" marB="0" anchor="ctr">
                    <a:lnL w="12700" cmpd="sng"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ЗА СЧЕТ МЕРОПРИЯТИЙ НАЦИОНАЛЬНОГО ПРОЕКТА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2,38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2876071"/>
                  </a:ext>
                </a:extLst>
              </a:tr>
              <a:tr h="294050">
                <a:tc>
                  <a:txBody>
                    <a:bodyPr/>
                    <a:lstStyle/>
                    <a:p>
                      <a:pPr algn="l" fontAlgn="ctr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45" marR="8645" marT="8645" marB="0" anchor="ctr">
                    <a:lnL w="12700" cmpd="sng"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sng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СЧЕТ ДРУГИХ НАЦИОНАЛЬНЫХ ПРОЕКТОВ И ПРОГРАММ</a:t>
                      </a:r>
                      <a:endParaRPr lang="ru-RU" sz="1400" b="1" i="0" u="sng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2,22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315480"/>
                  </a:ext>
                </a:extLst>
              </a:tr>
            </a:tbl>
          </a:graphicData>
        </a:graphic>
      </p:graphicFrame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EF1CFD0-AB3F-4CD9-A0D2-629572EA7185}"/>
              </a:ext>
            </a:extLst>
          </p:cNvPr>
          <p:cNvSpPr/>
          <p:nvPr/>
        </p:nvSpPr>
        <p:spPr>
          <a:xfrm>
            <a:off x="0" y="-7571"/>
            <a:ext cx="12192000" cy="34781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НАЦИОНАЛЬНЫЙ ПРОЕКТ «ПРОДОЛЖИТЕЛЬНАЯ И АКТИВНАЯ ЖИЗНЬ»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A10CBF-DC97-4BCF-BF1C-1B5E5A7E4A46}"/>
              </a:ext>
            </a:extLst>
          </p:cNvPr>
          <p:cNvSpPr txBox="1"/>
          <p:nvPr/>
        </p:nvSpPr>
        <p:spPr>
          <a:xfrm>
            <a:off x="11814533" y="6531910"/>
            <a:ext cx="335360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67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5684832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EF1CFD0-AB3F-4CD9-A0D2-629572EA7185}"/>
              </a:ext>
            </a:extLst>
          </p:cNvPr>
          <p:cNvSpPr/>
          <p:nvPr/>
        </p:nvSpPr>
        <p:spPr>
          <a:xfrm>
            <a:off x="0" y="-7571"/>
            <a:ext cx="12192000" cy="34781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Мониторинг исполнения профилактических мероприятий в 2024 году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BC0B829E-F067-4AEE-B309-A5615E8E01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5579762"/>
              </p:ext>
            </p:extLst>
          </p:nvPr>
        </p:nvGraphicFramePr>
        <p:xfrm>
          <a:off x="243281" y="562062"/>
          <a:ext cx="11283193" cy="5986687"/>
        </p:xfrm>
        <a:graphic>
          <a:graphicData uri="http://schemas.openxmlformats.org/drawingml/2006/table">
            <a:tbl>
              <a:tblPr/>
              <a:tblGrid>
                <a:gridCol w="4857225">
                  <a:extLst>
                    <a:ext uri="{9D8B030D-6E8A-4147-A177-3AD203B41FA5}">
                      <a16:colId xmlns:a16="http://schemas.microsoft.com/office/drawing/2014/main" val="3328237849"/>
                    </a:ext>
                  </a:extLst>
                </a:gridCol>
                <a:gridCol w="1057013">
                  <a:extLst>
                    <a:ext uri="{9D8B030D-6E8A-4147-A177-3AD203B41FA5}">
                      <a16:colId xmlns:a16="http://schemas.microsoft.com/office/drawing/2014/main" val="2018727007"/>
                    </a:ext>
                  </a:extLst>
                </a:gridCol>
                <a:gridCol w="1157681">
                  <a:extLst>
                    <a:ext uri="{9D8B030D-6E8A-4147-A177-3AD203B41FA5}">
                      <a16:colId xmlns:a16="http://schemas.microsoft.com/office/drawing/2014/main" val="2311314250"/>
                    </a:ext>
                  </a:extLst>
                </a:gridCol>
                <a:gridCol w="2130804">
                  <a:extLst>
                    <a:ext uri="{9D8B030D-6E8A-4147-A177-3AD203B41FA5}">
                      <a16:colId xmlns:a16="http://schemas.microsoft.com/office/drawing/2014/main" val="936611037"/>
                    </a:ext>
                  </a:extLst>
                </a:gridCol>
                <a:gridCol w="2080470">
                  <a:extLst>
                    <a:ext uri="{9D8B030D-6E8A-4147-A177-3AD203B41FA5}">
                      <a16:colId xmlns:a16="http://schemas.microsoft.com/office/drawing/2014/main" val="3984116192"/>
                    </a:ext>
                  </a:extLst>
                </a:gridCol>
              </a:tblGrid>
              <a:tr h="33912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Наименование мероприятий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№ строки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План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Факт на 23.09.2024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Исполнение</a:t>
                      </a:r>
                    </a:p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(норма 73%)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4072084"/>
                  </a:ext>
                </a:extLst>
              </a:tr>
              <a:tr h="3946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Профилактические мероприятия (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врослые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и дети) всего ,в т.ч.: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1=2+7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5 476 179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3 797 768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69,4%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6609876"/>
                  </a:ext>
                </a:extLst>
              </a:tr>
              <a:tr h="33912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Диспансеризация  всего, в т.ч.: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2=3+4+6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3 039 978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2 204 944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72,5%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1886033"/>
                  </a:ext>
                </a:extLst>
              </a:tr>
              <a:tr h="33912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Диспансеризация 1 этапа взрослых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2 630 201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1 764 286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67,1%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7189159"/>
                  </a:ext>
                </a:extLst>
              </a:tr>
              <a:tr h="56780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 т.ч. Диспансеризация взрослого населения репродуктивного возраста по оценке репродуктивного здоровья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1 052 962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145 486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13,8%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4769603"/>
                  </a:ext>
                </a:extLst>
              </a:tr>
              <a:tr h="20205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Углубленная диспансеризация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396 381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430 419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108,6%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947260"/>
                  </a:ext>
                </a:extLst>
              </a:tr>
              <a:tr h="20205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Диспансеризация 1 этапа детей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13 396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10 239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76,4%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7332115"/>
                  </a:ext>
                </a:extLst>
              </a:tr>
              <a:tr h="3946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Профилактические медицинские осмотры  всего, в т.ч.: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7=8+9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2 436 201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1 592 824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65,4%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4715167"/>
                  </a:ext>
                </a:extLst>
              </a:tr>
              <a:tr h="33912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Профилактические медицинские осмотры  взрослых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1 032 297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577 610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56,0%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1949303"/>
                  </a:ext>
                </a:extLst>
              </a:tr>
              <a:tr h="3946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Профилактические медицинские осмотры несовершеннолетних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1 403 904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1 015 214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72,3%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0029087"/>
                  </a:ext>
                </a:extLst>
              </a:tr>
              <a:tr h="20205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Справочно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: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3738496"/>
                  </a:ext>
                </a:extLst>
              </a:tr>
              <a:tr h="44590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Диспансерное наблюдение  всего, в т.ч.: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10=11+12+13+14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2 047 581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1 276 283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62,3%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0117745"/>
                  </a:ext>
                </a:extLst>
              </a:tr>
              <a:tr h="40627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с онкологическими заболеваниями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351 806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121 934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34,7%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5962747"/>
                  </a:ext>
                </a:extLst>
              </a:tr>
              <a:tr h="20205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 сахарным диабетом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466 993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182 651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39,1%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557196"/>
                  </a:ext>
                </a:extLst>
              </a:tr>
              <a:tr h="33912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 заболеваниями системы кровообращения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977 795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817 586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83,6%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5762214"/>
                  </a:ext>
                </a:extLst>
              </a:tr>
              <a:tr h="33912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 прочими диагнозами всего, в т.ч.: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250 987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154 112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61,4%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0199131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058BDF4A-F647-4BEF-8008-A6DA80B172E9}"/>
              </a:ext>
            </a:extLst>
          </p:cNvPr>
          <p:cNvSpPr txBox="1"/>
          <p:nvPr/>
        </p:nvSpPr>
        <p:spPr>
          <a:xfrm>
            <a:off x="11814533" y="6531910"/>
            <a:ext cx="335360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67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5022629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05331" y="891374"/>
            <a:ext cx="914721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реализовано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 на сумму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458,0 млн. рублей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60,6 %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показателя, утвержденного Планом мероприятий –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756,3 млн. рублей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59,3 %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суммы, утвержденной Законом о бюджете ТФОМС МО –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772,3 млн. рублей </a:t>
            </a:r>
          </a:p>
          <a:p>
            <a:pPr algn="ctr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/>
          </p:nvPr>
        </p:nvGraphicFramePr>
        <p:xfrm>
          <a:off x="1605331" y="2460215"/>
          <a:ext cx="9144000" cy="43292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" name="TextBox 1"/>
          <p:cNvSpPr txBox="1"/>
          <p:nvPr/>
        </p:nvSpPr>
        <p:spPr>
          <a:xfrm>
            <a:off x="7427965" y="4105195"/>
            <a:ext cx="783915" cy="315576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48,2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%</a:t>
            </a:r>
            <a:endParaRPr lang="ru-RU" sz="16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1"/>
          <p:cNvSpPr txBox="1"/>
          <p:nvPr/>
        </p:nvSpPr>
        <p:spPr>
          <a:xfrm>
            <a:off x="2964001" y="3317621"/>
            <a:ext cx="792837" cy="315576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60,6 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sz="16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1"/>
          <p:cNvSpPr txBox="1"/>
          <p:nvPr/>
        </p:nvSpPr>
        <p:spPr>
          <a:xfrm>
            <a:off x="9775709" y="5176699"/>
            <a:ext cx="973622" cy="315576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100,0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%</a:t>
            </a:r>
            <a:endParaRPr lang="ru-RU" sz="16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1"/>
          <p:cNvSpPr txBox="1"/>
          <p:nvPr/>
        </p:nvSpPr>
        <p:spPr>
          <a:xfrm>
            <a:off x="6467408" y="5427997"/>
            <a:ext cx="778514" cy="454341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 </a:t>
            </a:r>
          </a:p>
          <a:p>
            <a:pPr algn="ctr"/>
            <a:r>
              <a:rPr lang="ru-RU" sz="105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контрактов</a:t>
            </a:r>
          </a:p>
        </p:txBody>
      </p:sp>
      <p:sp>
        <p:nvSpPr>
          <p:cNvPr id="24" name="TextBox 1"/>
          <p:cNvSpPr txBox="1"/>
          <p:nvPr/>
        </p:nvSpPr>
        <p:spPr>
          <a:xfrm>
            <a:off x="4244291" y="5435934"/>
            <a:ext cx="778514" cy="454341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54</a:t>
            </a:r>
          </a:p>
          <a:p>
            <a:pPr algn="ctr"/>
            <a:r>
              <a:rPr lang="ru-RU" sz="105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</a:t>
            </a:r>
          </a:p>
        </p:txBody>
      </p:sp>
      <p:sp>
        <p:nvSpPr>
          <p:cNvPr id="30" name="TextBox 1"/>
          <p:cNvSpPr txBox="1"/>
          <p:nvPr/>
        </p:nvSpPr>
        <p:spPr>
          <a:xfrm>
            <a:off x="1885214" y="5217234"/>
            <a:ext cx="1078786" cy="784159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105 </a:t>
            </a:r>
          </a:p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</a:t>
            </a:r>
          </a:p>
        </p:txBody>
      </p:sp>
      <p:sp>
        <p:nvSpPr>
          <p:cNvPr id="16" name="TextBox 1"/>
          <p:cNvSpPr txBox="1"/>
          <p:nvPr/>
        </p:nvSpPr>
        <p:spPr>
          <a:xfrm>
            <a:off x="2790992" y="5217234"/>
            <a:ext cx="1078786" cy="784159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82 </a:t>
            </a:r>
          </a:p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контракта/ </a:t>
            </a:r>
          </a:p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договора</a:t>
            </a:r>
          </a:p>
        </p:txBody>
      </p:sp>
      <p:sp>
        <p:nvSpPr>
          <p:cNvPr id="17" name="TextBox 1"/>
          <p:cNvSpPr txBox="1"/>
          <p:nvPr/>
        </p:nvSpPr>
        <p:spPr>
          <a:xfrm>
            <a:off x="5107353" y="5450322"/>
            <a:ext cx="778514" cy="454341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53</a:t>
            </a:r>
          </a:p>
          <a:p>
            <a:pPr algn="ctr"/>
            <a:r>
              <a:rPr lang="ru-RU" sz="105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контракта</a:t>
            </a:r>
          </a:p>
        </p:txBody>
      </p:sp>
      <p:sp>
        <p:nvSpPr>
          <p:cNvPr id="18" name="TextBox 1"/>
          <p:cNvSpPr txBox="1"/>
          <p:nvPr/>
        </p:nvSpPr>
        <p:spPr>
          <a:xfrm>
            <a:off x="7363461" y="5431255"/>
            <a:ext cx="778514" cy="454341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 </a:t>
            </a:r>
          </a:p>
          <a:p>
            <a:pPr algn="ctr"/>
            <a:r>
              <a:rPr lang="ru-RU" sz="105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контрактов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7A4E91A7-BA1A-4E10-B5BB-EECADBBB7951}"/>
              </a:ext>
            </a:extLst>
          </p:cNvPr>
          <p:cNvSpPr/>
          <p:nvPr/>
        </p:nvSpPr>
        <p:spPr>
          <a:xfrm>
            <a:off x="301887" y="234374"/>
            <a:ext cx="11890113" cy="641804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Анализ исполнения Плана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мероприятий </a:t>
            </a:r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по состоянию на 23.09.2024 года 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B213BC2-7740-43DE-93E2-86A7430B4565}"/>
              </a:ext>
            </a:extLst>
          </p:cNvPr>
          <p:cNvSpPr/>
          <p:nvPr/>
        </p:nvSpPr>
        <p:spPr>
          <a:xfrm>
            <a:off x="0" y="6481682"/>
            <a:ext cx="121919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Приобретено 53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единицы медицинского оборудования на 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196,4 млн. руб.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отремонтировано 28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единиц медицинского оборудования на 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261,5 млн. руб.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DB234F5-CFE7-4045-A388-2DA6E54DAEC7}"/>
              </a:ext>
            </a:extLst>
          </p:cNvPr>
          <p:cNvSpPr txBox="1"/>
          <p:nvPr/>
        </p:nvSpPr>
        <p:spPr>
          <a:xfrm>
            <a:off x="11764199" y="6037535"/>
            <a:ext cx="335360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67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956226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/>
          </p:nvPr>
        </p:nvGraphicFramePr>
        <p:xfrm>
          <a:off x="104775" y="773192"/>
          <a:ext cx="11972206" cy="5776563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457200">
                  <a:extLst>
                    <a:ext uri="{9D8B030D-6E8A-4147-A177-3AD203B41FA5}">
                      <a16:colId xmlns:a16="http://schemas.microsoft.com/office/drawing/2014/main" val="2590284692"/>
                    </a:ext>
                  </a:extLst>
                </a:gridCol>
                <a:gridCol w="4101472">
                  <a:extLst>
                    <a:ext uri="{9D8B030D-6E8A-4147-A177-3AD203B41FA5}">
                      <a16:colId xmlns:a16="http://schemas.microsoft.com/office/drawing/2014/main" val="3039756559"/>
                    </a:ext>
                  </a:extLst>
                </a:gridCol>
                <a:gridCol w="1361999">
                  <a:extLst>
                    <a:ext uri="{9D8B030D-6E8A-4147-A177-3AD203B41FA5}">
                      <a16:colId xmlns:a16="http://schemas.microsoft.com/office/drawing/2014/main" val="3093697479"/>
                    </a:ext>
                  </a:extLst>
                </a:gridCol>
                <a:gridCol w="3280306">
                  <a:extLst>
                    <a:ext uri="{9D8B030D-6E8A-4147-A177-3AD203B41FA5}">
                      <a16:colId xmlns:a16="http://schemas.microsoft.com/office/drawing/2014/main" val="365461378"/>
                    </a:ext>
                  </a:extLst>
                </a:gridCol>
                <a:gridCol w="1277122">
                  <a:extLst>
                    <a:ext uri="{9D8B030D-6E8A-4147-A177-3AD203B41FA5}">
                      <a16:colId xmlns:a16="http://schemas.microsoft.com/office/drawing/2014/main" val="3833708637"/>
                    </a:ext>
                  </a:extLst>
                </a:gridCol>
                <a:gridCol w="1494107">
                  <a:extLst>
                    <a:ext uri="{9D8B030D-6E8A-4147-A177-3AD203B41FA5}">
                      <a16:colId xmlns:a16="http://schemas.microsoft.com/office/drawing/2014/main" val="1543271721"/>
                    </a:ext>
                  </a:extLst>
                </a:gridCol>
              </a:tblGrid>
              <a:tr h="783186"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медицинской организации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Направление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Наименование оборудования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Ко-во </a:t>
                      </a:r>
                    </a:p>
                    <a:p>
                      <a:pPr algn="ctr"/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мероприятий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Сумма по мероприятиям, </a:t>
                      </a:r>
                    </a:p>
                    <a:p>
                      <a:pPr marL="0" algn="ctr" defTabSz="457200" rtl="0" eaLnBrk="1" latinLnBrk="0" hangingPunct="1"/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тыс. руб.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0189058"/>
                  </a:ext>
                </a:extLst>
              </a:tr>
              <a:tr h="238627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"МЫТИЩИНСКАЯ ОКБ"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приобретение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операционный стол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  <a:r>
                        <a:rPr lang="ru-RU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885,2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3363707"/>
                  </a:ext>
                </a:extLst>
              </a:tr>
              <a:tr h="401791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"ВИДНОВСКАЯ КБ",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ремонт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Томограф магнитно-резонансный 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BRIVO MR35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2 044,6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7530173"/>
                  </a:ext>
                </a:extLst>
              </a:tr>
              <a:tr h="238627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"ВИДНОВСКИЙ ПЦ"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ремонт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Стерилизатор медицинский паровой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9 901,5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4574826"/>
                  </a:ext>
                </a:extLst>
              </a:tr>
              <a:tr h="238627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"ВОЛОКОЛАМСКАЯ БОЛЬНИЦА"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ремонт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Томограф компьютерный 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Revolution EVO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29 546,2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5091144"/>
                  </a:ext>
                </a:extLst>
              </a:tr>
              <a:tr h="401791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"ВОСКРЕСЕНСКАЯ БОЛЬНИЦА"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ремонт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Аппарат-приставка для цифровой флюорографии АПЦФ-01-"АМИКО"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1 129,3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6443379"/>
                  </a:ext>
                </a:extLst>
              </a:tr>
              <a:tr h="401791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"ДМИТРОВСКАЯ БОЛЬНИЦА"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ремонт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Томограф компьютерный рентгеновский "SOMATOM 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Perspective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"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5 562,6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9176255"/>
                  </a:ext>
                </a:extLst>
              </a:tr>
              <a:tr h="401791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"ДОМОДЕДОВСКАЯ БОЛЬНИЦА"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ремонт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Система компьютерной томографии 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Canon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Aquilion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Prime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SP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28 776,7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4009714"/>
                  </a:ext>
                </a:extLst>
              </a:tr>
              <a:tr h="401791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</a:t>
                      </a:r>
                      <a:r>
                        <a:rPr lang="ru-RU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МО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"КОЛОМЕНСКАЯ БОЛЬНИЦА"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ремонт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Система компьютерной томографии 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Aquilion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Prime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SP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29 524,0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1030259"/>
                  </a:ext>
                </a:extLst>
              </a:tr>
              <a:tr h="30241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9</a:t>
                      </a:r>
                      <a:endParaRPr lang="ru-RU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ГБУЗ МО "КРАСНОГОРСКАЯ БОЛЬНИЦА"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ремонт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Видеоскоп</a:t>
                      </a:r>
                      <a:r>
                        <a:rPr lang="ru-RU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гастроинтестинальный </a:t>
                      </a:r>
                      <a:r>
                        <a:rPr lang="en-US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OLYMPUS</a:t>
                      </a:r>
                      <a:endParaRPr lang="ru-RU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1 197,0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5972214"/>
                  </a:ext>
                </a:extLst>
              </a:tr>
              <a:tr h="40179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ГБУЗ МО "ЛУХОВИЦКАЯ БОЛЬНИЦА"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ремонт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Томограф магнитно-резонансный </a:t>
                      </a:r>
                      <a:r>
                        <a:rPr lang="en-US" sz="12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Brivo</a:t>
                      </a:r>
                      <a:r>
                        <a:rPr lang="en-US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MR355</a:t>
                      </a:r>
                      <a:endParaRPr lang="ru-RU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2 584,6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91171"/>
                  </a:ext>
                </a:extLst>
              </a:tr>
              <a:tr h="467056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ГБУЗ МО «МОНИКИ"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ремонт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    1) </a:t>
                      </a:r>
                      <a:r>
                        <a:rPr lang="ru-RU" sz="12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Видеоколоноскоп</a:t>
                      </a:r>
                      <a:r>
                        <a:rPr lang="ru-RU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CF-LV1L</a:t>
                      </a:r>
                      <a:r>
                        <a:rPr lang="ru-RU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, </a:t>
                      </a:r>
                    </a:p>
                    <a:p>
                      <a:pPr marL="0" algn="just" defTabSz="914400" rtl="0" eaLnBrk="1" fontAlgn="ctr" latinLnBrk="0" hangingPunct="1"/>
                      <a:r>
                        <a:rPr lang="ru-RU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    2) </a:t>
                      </a:r>
                      <a:r>
                        <a:rPr lang="ru-RU" sz="12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Электрокоагулятор</a:t>
                      </a:r>
                      <a:r>
                        <a:rPr lang="ru-RU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AUTOCON</a:t>
                      </a:r>
                      <a:endParaRPr lang="ru-RU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1 050,0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1 595,0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5222218"/>
                  </a:ext>
                </a:extLst>
              </a:tr>
              <a:tr h="40179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ГБУЗ МО "МЫТИЩИНСКАЯ ОКБ"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ремонт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Томограф магнитно-резонансный </a:t>
                      </a:r>
                      <a:r>
                        <a:rPr lang="en-US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EXCELART Vantage Atlas-X</a:t>
                      </a:r>
                      <a:endParaRPr lang="ru-RU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4 271,3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8932744"/>
                  </a:ext>
                </a:extLst>
              </a:tr>
              <a:tr h="695486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ГБУЗ МО "НАРО-ФОМИНСКАЯ БОЛЬНИЦА"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ремонт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  1) Томограф магнитно-резонансный </a:t>
                      </a:r>
                    </a:p>
                    <a:p>
                      <a:pPr marL="0" algn="l" defTabSz="914400" rtl="0" eaLnBrk="1" fontAlgn="ctr" latinLnBrk="0" hangingPunct="1"/>
                      <a:r>
                        <a:rPr lang="ru-RU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       </a:t>
                      </a:r>
                      <a:r>
                        <a:rPr lang="en-US" sz="12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Brivo</a:t>
                      </a:r>
                      <a:r>
                        <a:rPr lang="en-US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MR355</a:t>
                      </a:r>
                      <a:r>
                        <a:rPr lang="ru-RU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, </a:t>
                      </a:r>
                    </a:p>
                    <a:p>
                      <a:pPr marL="0" algn="l" defTabSz="914400" rtl="0" eaLnBrk="1" fontAlgn="ctr" latinLnBrk="0" hangingPunct="1"/>
                      <a:r>
                        <a:rPr lang="ru-RU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   2) Томограф компьютерный </a:t>
                      </a:r>
                      <a:r>
                        <a:rPr lang="en-US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Optima CT660</a:t>
                      </a:r>
                      <a:endParaRPr lang="ru-RU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914400" rtl="0" eaLnBrk="1" fontAlgn="ctr" latinLnBrk="0" hangingPunct="1"/>
                      <a:endParaRPr lang="ru-RU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10 754,1</a:t>
                      </a:r>
                    </a:p>
                    <a:p>
                      <a:pPr marL="0" algn="ctr" defTabSz="914400" rtl="0" eaLnBrk="1" fontAlgn="ctr" latinLnBrk="0" hangingPunct="1"/>
                      <a:endParaRPr lang="ru-RU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7 837,7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2612305"/>
                  </a:ext>
                </a:extLst>
              </a:tr>
            </a:tbl>
          </a:graphicData>
        </a:graphic>
      </p:graphicFrame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79050527-E024-405E-8EEA-54193447D009}"/>
              </a:ext>
            </a:extLst>
          </p:cNvPr>
          <p:cNvSpPr/>
          <p:nvPr/>
        </p:nvSpPr>
        <p:spPr>
          <a:xfrm>
            <a:off x="186868" y="39233"/>
            <a:ext cx="11890113" cy="641804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Информация о медицинских организациях, не реализовавших мероприятия </a:t>
            </a:r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по состоянию на 26 сентября 2024 году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90693D0-2C74-4892-A6BC-57391E522D8F}"/>
              </a:ext>
            </a:extLst>
          </p:cNvPr>
          <p:cNvSpPr txBox="1"/>
          <p:nvPr/>
        </p:nvSpPr>
        <p:spPr>
          <a:xfrm>
            <a:off x="11814533" y="6531910"/>
            <a:ext cx="335360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67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42640159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/>
          </p:nvPr>
        </p:nvGraphicFramePr>
        <p:xfrm>
          <a:off x="187827" y="133353"/>
          <a:ext cx="11889154" cy="5187123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372004">
                  <a:extLst>
                    <a:ext uri="{9D8B030D-6E8A-4147-A177-3AD203B41FA5}">
                      <a16:colId xmlns:a16="http://schemas.microsoft.com/office/drawing/2014/main" val="2590284692"/>
                    </a:ext>
                  </a:extLst>
                </a:gridCol>
                <a:gridCol w="4302446">
                  <a:extLst>
                    <a:ext uri="{9D8B030D-6E8A-4147-A177-3AD203B41FA5}">
                      <a16:colId xmlns:a16="http://schemas.microsoft.com/office/drawing/2014/main" val="3039756559"/>
                    </a:ext>
                  </a:extLst>
                </a:gridCol>
                <a:gridCol w="1288653">
                  <a:extLst>
                    <a:ext uri="{9D8B030D-6E8A-4147-A177-3AD203B41FA5}">
                      <a16:colId xmlns:a16="http://schemas.microsoft.com/office/drawing/2014/main" val="3093697479"/>
                    </a:ext>
                  </a:extLst>
                </a:gridCol>
                <a:gridCol w="3139719">
                  <a:extLst>
                    <a:ext uri="{9D8B030D-6E8A-4147-A177-3AD203B41FA5}">
                      <a16:colId xmlns:a16="http://schemas.microsoft.com/office/drawing/2014/main" val="365461378"/>
                    </a:ext>
                  </a:extLst>
                </a:gridCol>
                <a:gridCol w="1302589">
                  <a:extLst>
                    <a:ext uri="{9D8B030D-6E8A-4147-A177-3AD203B41FA5}">
                      <a16:colId xmlns:a16="http://schemas.microsoft.com/office/drawing/2014/main" val="3833708637"/>
                    </a:ext>
                  </a:extLst>
                </a:gridCol>
                <a:gridCol w="1483743">
                  <a:extLst>
                    <a:ext uri="{9D8B030D-6E8A-4147-A177-3AD203B41FA5}">
                      <a16:colId xmlns:a16="http://schemas.microsoft.com/office/drawing/2014/main" val="1543271721"/>
                    </a:ext>
                  </a:extLst>
                </a:gridCol>
              </a:tblGrid>
              <a:tr h="1076487"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медицинской организации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Направление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Наименование оборудования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Ко-во </a:t>
                      </a:r>
                    </a:p>
                    <a:p>
                      <a:pPr algn="ctr"/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мероприятий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Сумма по мероприятиям, </a:t>
                      </a:r>
                    </a:p>
                    <a:p>
                      <a:pPr marL="0" algn="ctr" defTabSz="457200" rtl="0" eaLnBrk="1" latinLnBrk="0" hangingPunct="1"/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тыс. руб.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0189058"/>
                  </a:ext>
                </a:extLst>
              </a:tr>
              <a:tr h="27228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ГБУЗ МО "ОРЕХОВО-ЗУЕВСКАЯ БОЛЬНИЦА"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ремонт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 1) Томограф рентгеновский компьютерный     </a:t>
                      </a:r>
                    </a:p>
                    <a:p>
                      <a:pPr marL="0" algn="l" defTabSz="914400" rtl="0" eaLnBrk="1" fontAlgn="ctr" latinLnBrk="0" hangingPunct="1"/>
                      <a:r>
                        <a:rPr lang="ru-RU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      </a:t>
                      </a:r>
                      <a:r>
                        <a:rPr lang="en-US" sz="12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Supria</a:t>
                      </a:r>
                      <a:r>
                        <a:rPr lang="ru-RU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, </a:t>
                      </a:r>
                    </a:p>
                    <a:p>
                      <a:pPr marL="0" algn="l" defTabSz="914400" rtl="0" eaLnBrk="1" fontAlgn="ctr" latinLnBrk="0" hangingPunct="1"/>
                      <a:r>
                        <a:rPr lang="ru-RU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2) Система ангиографическая </a:t>
                      </a:r>
                      <a:r>
                        <a:rPr lang="ru-RU" sz="12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Azurion</a:t>
                      </a:r>
                      <a:r>
                        <a:rPr lang="ru-RU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7 M12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914400" rtl="0" eaLnBrk="1" fontAlgn="ctr" latinLnBrk="0" hangingPunct="1"/>
                      <a:endParaRPr lang="ru-RU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2 769,2</a:t>
                      </a:r>
                    </a:p>
                    <a:p>
                      <a:pPr marL="0" algn="ctr" defTabSz="914400" rtl="0" eaLnBrk="1" fontAlgn="ctr" latinLnBrk="0" hangingPunct="1"/>
                      <a:endParaRPr lang="ru-RU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35 985,2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7048247"/>
                  </a:ext>
                </a:extLst>
              </a:tr>
              <a:tr h="272288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"РАМЕНСКАЯ БОЛЬНИЦА"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ремонт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Комплекс рентгеновский диагностический стационарный «Р 500 «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Дуограф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»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3 370,1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3363707"/>
                  </a:ext>
                </a:extLst>
              </a:tr>
              <a:tr h="408471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"СОЛНЕЧНОГОРСКАЯ БОЛЬНИЦА"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ремонт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Система компьютерной томографии SOMATOM 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Perspective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36 245,1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7530173"/>
                  </a:ext>
                </a:extLst>
              </a:tr>
              <a:tr h="335432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"СТУПИНСКАЯ КБ"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ремонт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Система ангиографическая 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Azurion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в исполнении: 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Azurion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7 M20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34 483,7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4574826"/>
                  </a:ext>
                </a:extLst>
              </a:tr>
              <a:tr h="382806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"ХИМКИНСКАЯ КБ"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ремонт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Томограф рентгеновский компьютерный 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Aquilion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CXL 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20 735,0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5091144"/>
                  </a:ext>
                </a:extLst>
              </a:tr>
              <a:tr h="408471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"ЩЁЛКОВСКАЯ БОЛЬНИЦА"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ремонт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1) Аппарат ультразвуковой диагностический для 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пахиметрии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и аксиального сканирования в офтальмологии </a:t>
                      </a:r>
                    </a:p>
                    <a:p>
                      <a:pPr algn="just" rtl="0" fontAlgn="ctr"/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Compact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Touc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, </a:t>
                      </a:r>
                    </a:p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2) Томограф компьютерный 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Optima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CT 660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  <a:p>
                      <a:pPr algn="ctr" rtl="0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ctr" rtl="0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1 503,4</a:t>
                      </a:r>
                    </a:p>
                    <a:p>
                      <a:pPr algn="ctr" rtl="0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ctr" rtl="0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1 564,5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6443379"/>
                  </a:ext>
                </a:extLst>
              </a:tr>
              <a:tr h="331753"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ВСЕГО: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ru-RU" sz="14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ru-RU" sz="14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272 430,9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4312357"/>
                  </a:ext>
                </a:extLst>
              </a:tr>
              <a:tr h="331753">
                <a:tc gridSpan="4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 том числе:</a:t>
                      </a:r>
                      <a:r>
                        <a:rPr lang="ru-RU" sz="1400" b="1" kern="12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приобретение медицинского оборудования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ru-RU" sz="14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ru-RU" sz="14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8</a:t>
                      </a:r>
                      <a:r>
                        <a:rPr lang="ru-RU" sz="14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885,2</a:t>
                      </a:r>
                      <a:endParaRPr lang="ru-RU" sz="14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02158"/>
                  </a:ext>
                </a:extLst>
              </a:tr>
              <a:tr h="331753">
                <a:tc gridSpan="4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                 </a:t>
                      </a:r>
                      <a:r>
                        <a:rPr lang="ru-RU" sz="1400" b="1" kern="12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ремонт медицинского оборудования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ru-RU" sz="14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ru-RU" sz="14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272 430,2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095273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8C468E8-7E6C-4256-A0EA-9F34BE01AA73}"/>
              </a:ext>
            </a:extLst>
          </p:cNvPr>
          <p:cNvSpPr txBox="1"/>
          <p:nvPr/>
        </p:nvSpPr>
        <p:spPr>
          <a:xfrm>
            <a:off x="11814533" y="6531910"/>
            <a:ext cx="335360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67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5428879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2586</Words>
  <Application>Microsoft Office PowerPoint</Application>
  <PresentationFormat>Широкоэкранный</PresentationFormat>
  <Paragraphs>744</Paragraphs>
  <Slides>15</Slides>
  <Notes>3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Wingdings</vt:lpstr>
      <vt:lpstr>Тема Office</vt:lpstr>
      <vt:lpstr>Перспективы финансирования в 2025 году</vt:lpstr>
      <vt:lpstr>*  - бюджетные ассигнования по данному направлению расходов, утверждаются изменениями в Закон о бюджете ТФОМС МО в марте очередного года; **  - без учета остатка средств на 01.01.2024 – 0,1 млрд .рублей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Тимошинина Екатерина Владимировна</dc:creator>
  <cp:lastModifiedBy>Боброва Елена Александровна</cp:lastModifiedBy>
  <cp:revision>21</cp:revision>
  <dcterms:created xsi:type="dcterms:W3CDTF">2024-09-24T16:48:30Z</dcterms:created>
  <dcterms:modified xsi:type="dcterms:W3CDTF">2024-09-26T15:04:55Z</dcterms:modified>
</cp:coreProperties>
</file>